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935" r:id="rId3"/>
    <p:sldId id="932" r:id="rId4"/>
    <p:sldId id="933" r:id="rId5"/>
    <p:sldId id="934" r:id="rId6"/>
    <p:sldId id="937" r:id="rId7"/>
    <p:sldId id="908" r:id="rId8"/>
    <p:sldId id="853" r:id="rId9"/>
    <p:sldId id="854" r:id="rId10"/>
    <p:sldId id="852" r:id="rId11"/>
    <p:sldId id="855" r:id="rId12"/>
    <p:sldId id="856" r:id="rId13"/>
    <p:sldId id="859" r:id="rId14"/>
    <p:sldId id="860" r:id="rId15"/>
    <p:sldId id="862" r:id="rId16"/>
    <p:sldId id="938" r:id="rId17"/>
    <p:sldId id="909" r:id="rId18"/>
    <p:sldId id="861" r:id="rId19"/>
    <p:sldId id="864" r:id="rId20"/>
    <p:sldId id="900" r:id="rId21"/>
    <p:sldId id="901" r:id="rId22"/>
    <p:sldId id="930" r:id="rId23"/>
    <p:sldId id="863" r:id="rId24"/>
    <p:sldId id="866" r:id="rId25"/>
    <p:sldId id="867" r:id="rId26"/>
    <p:sldId id="869" r:id="rId27"/>
    <p:sldId id="870" r:id="rId28"/>
    <p:sldId id="871" r:id="rId29"/>
    <p:sldId id="925" r:id="rId30"/>
    <p:sldId id="872" r:id="rId31"/>
    <p:sldId id="924" r:id="rId32"/>
    <p:sldId id="874" r:id="rId33"/>
    <p:sldId id="875" r:id="rId34"/>
    <p:sldId id="915" r:id="rId35"/>
    <p:sldId id="902" r:id="rId36"/>
    <p:sldId id="878" r:id="rId37"/>
    <p:sldId id="912" r:id="rId38"/>
    <p:sldId id="913" r:id="rId39"/>
    <p:sldId id="926" r:id="rId40"/>
    <p:sldId id="880" r:id="rId41"/>
    <p:sldId id="881" r:id="rId42"/>
    <p:sldId id="882" r:id="rId43"/>
    <p:sldId id="884" r:id="rId44"/>
    <p:sldId id="885" r:id="rId45"/>
    <p:sldId id="904" r:id="rId46"/>
    <p:sldId id="927" r:id="rId47"/>
    <p:sldId id="887" r:id="rId48"/>
    <p:sldId id="888" r:id="rId49"/>
    <p:sldId id="914" r:id="rId50"/>
    <p:sldId id="907" r:id="rId51"/>
    <p:sldId id="916" r:id="rId52"/>
    <p:sldId id="928" r:id="rId53"/>
    <p:sldId id="889" r:id="rId54"/>
    <p:sldId id="890" r:id="rId55"/>
    <p:sldId id="891" r:id="rId56"/>
    <p:sldId id="892" r:id="rId57"/>
    <p:sldId id="929" r:id="rId58"/>
    <p:sldId id="898" r:id="rId59"/>
    <p:sldId id="931" r:id="rId60"/>
    <p:sldId id="918" r:id="rId61"/>
    <p:sldId id="919" r:id="rId62"/>
    <p:sldId id="920" r:id="rId63"/>
    <p:sldId id="917" r:id="rId64"/>
    <p:sldId id="894" r:id="rId65"/>
    <p:sldId id="936"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Jane Stu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98"/>
    <a:srgbClr val="84BD00"/>
    <a:srgbClr val="840B55"/>
    <a:srgbClr val="EEDC00"/>
    <a:srgbClr val="FFA300"/>
    <a:srgbClr val="0F677F"/>
    <a:srgbClr val="00AEC7"/>
    <a:srgbClr val="933298"/>
    <a:srgbClr val="AEAEAE"/>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460" autoAdjust="0"/>
  </p:normalViewPr>
  <p:slideViewPr>
    <p:cSldViewPr>
      <p:cViewPr>
        <p:scale>
          <a:sx n="100" d="100"/>
          <a:sy n="100" d="100"/>
        </p:scale>
        <p:origin x="-1616" y="-2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25.0</c:v>
                </c:pt>
                <c:pt idx="1">
                  <c:v>24.0</c:v>
                </c:pt>
                <c:pt idx="2">
                  <c:v>23.0</c:v>
                </c:pt>
                <c:pt idx="3">
                  <c:v>22.0</c:v>
                </c:pt>
                <c:pt idx="4">
                  <c:v>21.0</c:v>
                </c:pt>
                <c:pt idx="5">
                  <c:v>20.0</c:v>
                </c:pt>
                <c:pt idx="6">
                  <c:v>19.0</c:v>
                </c:pt>
                <c:pt idx="7">
                  <c:v>18.0</c:v>
                </c:pt>
              </c:numCache>
            </c:numRef>
          </c:cat>
          <c:val>
            <c:numRef>
              <c:f>Sheet1!$B$2:$B$9</c:f>
              <c:numCache>
                <c:formatCode>0%</c:formatCode>
                <c:ptCount val="8"/>
                <c:pt idx="0">
                  <c:v>0.0410958904109589</c:v>
                </c:pt>
                <c:pt idx="1">
                  <c:v>0.0667808219178082</c:v>
                </c:pt>
                <c:pt idx="2">
                  <c:v>0.107876712328767</c:v>
                </c:pt>
                <c:pt idx="3">
                  <c:v>0.176369863013699</c:v>
                </c:pt>
                <c:pt idx="4">
                  <c:v>0.258561643835616</c:v>
                </c:pt>
                <c:pt idx="5">
                  <c:v>0.217465753424658</c:v>
                </c:pt>
                <c:pt idx="6">
                  <c:v>0.106164383561644</c:v>
                </c:pt>
                <c:pt idx="7">
                  <c:v>0.0256849315068493</c:v>
                </c:pt>
              </c:numCache>
            </c:numRef>
          </c:val>
        </c:ser>
        <c:dLbls>
          <c:showLegendKey val="0"/>
          <c:showVal val="0"/>
          <c:showCatName val="0"/>
          <c:showSerName val="0"/>
          <c:showPercent val="0"/>
          <c:showBubbleSize val="0"/>
        </c:dLbls>
        <c:gapWidth val="150"/>
        <c:axId val="2037992216"/>
        <c:axId val="2028469784"/>
      </c:barChart>
      <c:catAx>
        <c:axId val="2037992216"/>
        <c:scaling>
          <c:orientation val="minMax"/>
        </c:scaling>
        <c:delete val="0"/>
        <c:axPos val="l"/>
        <c:numFmt formatCode="General" sourceLinked="1"/>
        <c:majorTickMark val="out"/>
        <c:minorTickMark val="none"/>
        <c:tickLblPos val="nextTo"/>
        <c:txPr>
          <a:bodyPr/>
          <a:lstStyle/>
          <a:p>
            <a:pPr>
              <a:defRPr lang="en-US"/>
            </a:pPr>
            <a:endParaRPr lang="en-US"/>
          </a:p>
        </c:txPr>
        <c:crossAx val="2028469784"/>
        <c:crosses val="autoZero"/>
        <c:auto val="1"/>
        <c:lblAlgn val="ctr"/>
        <c:lblOffset val="100"/>
        <c:noMultiLvlLbl val="0"/>
      </c:catAx>
      <c:valAx>
        <c:axId val="2028469784"/>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037992216"/>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Other</c:v>
                </c:pt>
                <c:pt idx="1">
                  <c:v>Social activities</c:v>
                </c:pt>
                <c:pt idx="2">
                  <c:v>Affordable Fees</c:v>
                </c:pt>
                <c:pt idx="3">
                  <c:v>Recommendation from friends or family</c:v>
                </c:pt>
                <c:pt idx="4">
                  <c:v>Close to friends and existing support networks</c:v>
                </c:pt>
                <c:pt idx="5">
                  <c:v>Good student support resources</c:v>
                </c:pt>
                <c:pt idx="6">
                  <c:v>Quality of teaching</c:v>
                </c:pt>
                <c:pt idx="7">
                  <c:v>Reputation among potential employers</c:v>
                </c:pt>
                <c:pt idx="8">
                  <c:v>Good learning resources (e.g. libraries)</c:v>
                </c:pt>
                <c:pt idx="9">
                  <c:v>Friendly and welcoming atmosphere</c:v>
                </c:pt>
                <c:pt idx="10">
                  <c:v>High employment of graduates</c:v>
                </c:pt>
                <c:pt idx="11">
                  <c:v>Positive impression from visit/open day</c:v>
                </c:pt>
                <c:pt idx="12">
                  <c:v>Location</c:v>
                </c:pt>
                <c:pt idx="13">
                  <c:v>Course content and structure</c:v>
                </c:pt>
              </c:strCache>
            </c:strRef>
          </c:cat>
          <c:val>
            <c:numRef>
              <c:f>Sheet1!$B$2:$B$15</c:f>
              <c:numCache>
                <c:formatCode>0%</c:formatCode>
                <c:ptCount val="14"/>
                <c:pt idx="0">
                  <c:v>0.0599315068493151</c:v>
                </c:pt>
                <c:pt idx="1">
                  <c:v>0.0684931506849315</c:v>
                </c:pt>
                <c:pt idx="2">
                  <c:v>0.101027397260274</c:v>
                </c:pt>
                <c:pt idx="3">
                  <c:v>0.128424657534247</c:v>
                </c:pt>
                <c:pt idx="4">
                  <c:v>0.162671232876712</c:v>
                </c:pt>
                <c:pt idx="5">
                  <c:v>0.181506849315069</c:v>
                </c:pt>
                <c:pt idx="6">
                  <c:v>0.191780821917808</c:v>
                </c:pt>
                <c:pt idx="7">
                  <c:v>0.198630136986301</c:v>
                </c:pt>
                <c:pt idx="8">
                  <c:v>0.226027397260274</c:v>
                </c:pt>
                <c:pt idx="9">
                  <c:v>0.258561643835616</c:v>
                </c:pt>
                <c:pt idx="10">
                  <c:v>0.282534246575342</c:v>
                </c:pt>
                <c:pt idx="11">
                  <c:v>0.291095890410959</c:v>
                </c:pt>
                <c:pt idx="12">
                  <c:v>0.470890410958904</c:v>
                </c:pt>
                <c:pt idx="13">
                  <c:v>0.491438356164384</c:v>
                </c:pt>
              </c:numCache>
            </c:numRef>
          </c:val>
        </c:ser>
        <c:dLbls>
          <c:showLegendKey val="0"/>
          <c:showVal val="0"/>
          <c:showCatName val="0"/>
          <c:showSerName val="0"/>
          <c:showPercent val="0"/>
          <c:showBubbleSize val="0"/>
        </c:dLbls>
        <c:gapWidth val="150"/>
        <c:axId val="2117786280"/>
        <c:axId val="2117895736"/>
      </c:barChart>
      <c:catAx>
        <c:axId val="2117786280"/>
        <c:scaling>
          <c:orientation val="minMax"/>
        </c:scaling>
        <c:delete val="0"/>
        <c:axPos val="l"/>
        <c:numFmt formatCode="General" sourceLinked="1"/>
        <c:majorTickMark val="out"/>
        <c:minorTickMark val="none"/>
        <c:tickLblPos val="nextTo"/>
        <c:txPr>
          <a:bodyPr/>
          <a:lstStyle/>
          <a:p>
            <a:pPr>
              <a:defRPr lang="en-US"/>
            </a:pPr>
            <a:endParaRPr lang="en-US"/>
          </a:p>
        </c:txPr>
        <c:crossAx val="2117895736"/>
        <c:crosses val="autoZero"/>
        <c:auto val="1"/>
        <c:lblAlgn val="ctr"/>
        <c:lblOffset val="100"/>
        <c:noMultiLvlLbl val="0"/>
      </c:catAx>
      <c:valAx>
        <c:axId val="211789573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17786280"/>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030311446876"/>
          <c:y val="0.034375"/>
          <c:w val="0.428748194645039"/>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Other</c:v>
                </c:pt>
                <c:pt idx="1">
                  <c:v>Your own home, which you own</c:v>
                </c:pt>
                <c:pt idx="2">
                  <c:v>Guardian’s home</c:v>
                </c:pt>
                <c:pt idx="3">
                  <c:v>Private Halls</c:v>
                </c:pt>
                <c:pt idx="4">
                  <c:v>Staying with a friend</c:v>
                </c:pt>
                <c:pt idx="5">
                  <c:v>Living with another family member</c:v>
                </c:pt>
                <c:pt idx="6">
                  <c:v>University Halls</c:v>
                </c:pt>
                <c:pt idx="7">
                  <c:v>Privately rented house NOT with other students</c:v>
                </c:pt>
                <c:pt idx="8">
                  <c:v>Privately rented house with other students</c:v>
                </c:pt>
              </c:strCache>
            </c:strRef>
          </c:cat>
          <c:val>
            <c:numRef>
              <c:f>Sheet1!$B$2:$B$10</c:f>
              <c:numCache>
                <c:formatCode>0%</c:formatCode>
                <c:ptCount val="9"/>
                <c:pt idx="0">
                  <c:v>0.089041095890411</c:v>
                </c:pt>
                <c:pt idx="1">
                  <c:v>0.0222602739726027</c:v>
                </c:pt>
                <c:pt idx="2">
                  <c:v>0.0273972602739726</c:v>
                </c:pt>
                <c:pt idx="3">
                  <c:v>0.0530821917808219</c:v>
                </c:pt>
                <c:pt idx="4">
                  <c:v>0.0599315068493151</c:v>
                </c:pt>
                <c:pt idx="5">
                  <c:v>0.077054794520548</c:v>
                </c:pt>
                <c:pt idx="6">
                  <c:v>0.208904109589041</c:v>
                </c:pt>
                <c:pt idx="7">
                  <c:v>0.26027397260274</c:v>
                </c:pt>
                <c:pt idx="8">
                  <c:v>0.320205479452055</c:v>
                </c:pt>
              </c:numCache>
            </c:numRef>
          </c:val>
        </c:ser>
        <c:dLbls>
          <c:showLegendKey val="0"/>
          <c:showVal val="0"/>
          <c:showCatName val="0"/>
          <c:showSerName val="0"/>
          <c:showPercent val="0"/>
          <c:showBubbleSize val="0"/>
        </c:dLbls>
        <c:gapWidth val="150"/>
        <c:axId val="-2143045176"/>
        <c:axId val="-2143156696"/>
      </c:barChart>
      <c:catAx>
        <c:axId val="-2143045176"/>
        <c:scaling>
          <c:orientation val="minMax"/>
        </c:scaling>
        <c:delete val="0"/>
        <c:axPos val="l"/>
        <c:numFmt formatCode="General" sourceLinked="1"/>
        <c:majorTickMark val="out"/>
        <c:minorTickMark val="none"/>
        <c:tickLblPos val="nextTo"/>
        <c:txPr>
          <a:bodyPr/>
          <a:lstStyle/>
          <a:p>
            <a:pPr>
              <a:defRPr lang="en-US"/>
            </a:pPr>
            <a:endParaRPr lang="en-US"/>
          </a:p>
        </c:txPr>
        <c:crossAx val="-2143156696"/>
        <c:crosses val="autoZero"/>
        <c:auto val="1"/>
        <c:lblAlgn val="ctr"/>
        <c:lblOffset val="100"/>
        <c:noMultiLvlLbl val="0"/>
      </c:catAx>
      <c:valAx>
        <c:axId val="-214315669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3045176"/>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sure</c:v>
                </c:pt>
                <c:pt idx="1">
                  <c:v>No</c:v>
                </c:pt>
                <c:pt idx="2">
                  <c:v>Yes</c:v>
                </c:pt>
              </c:strCache>
            </c:strRef>
          </c:cat>
          <c:val>
            <c:numRef>
              <c:f>Sheet1!$B$2:$B$4</c:f>
              <c:numCache>
                <c:formatCode>0%</c:formatCode>
                <c:ptCount val="3"/>
                <c:pt idx="0">
                  <c:v>0.01</c:v>
                </c:pt>
                <c:pt idx="1">
                  <c:v>0.31</c:v>
                </c:pt>
                <c:pt idx="2">
                  <c:v>0.68</c:v>
                </c:pt>
              </c:numCache>
            </c:numRef>
          </c:val>
        </c:ser>
        <c:dLbls>
          <c:showLegendKey val="0"/>
          <c:showVal val="0"/>
          <c:showCatName val="0"/>
          <c:showSerName val="0"/>
          <c:showPercent val="0"/>
          <c:showBubbleSize val="0"/>
        </c:dLbls>
        <c:gapWidth val="150"/>
        <c:axId val="-2142542056"/>
        <c:axId val="-2142538984"/>
      </c:barChart>
      <c:catAx>
        <c:axId val="-2142542056"/>
        <c:scaling>
          <c:orientation val="minMax"/>
        </c:scaling>
        <c:delete val="0"/>
        <c:axPos val="l"/>
        <c:numFmt formatCode="General" sourceLinked="1"/>
        <c:majorTickMark val="out"/>
        <c:minorTickMark val="none"/>
        <c:tickLblPos val="nextTo"/>
        <c:txPr>
          <a:bodyPr/>
          <a:lstStyle/>
          <a:p>
            <a:pPr>
              <a:defRPr lang="en-US"/>
            </a:pPr>
            <a:endParaRPr lang="en-US"/>
          </a:p>
        </c:txPr>
        <c:crossAx val="-2142538984"/>
        <c:crosses val="autoZero"/>
        <c:auto val="1"/>
        <c:lblAlgn val="ctr"/>
        <c:lblOffset val="100"/>
        <c:noMultiLvlLbl val="0"/>
      </c:catAx>
      <c:valAx>
        <c:axId val="-2142538984"/>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542056"/>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02452589443"/>
          <c:y val="0.034375"/>
          <c:w val="0.481696197616651"/>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dPt>
          <c:dPt>
            <c:idx val="2"/>
            <c:invertIfNegative val="0"/>
            <c:bubble3D val="0"/>
          </c:dPt>
          <c:dPt>
            <c:idx val="3"/>
            <c:invertIfNegative val="0"/>
            <c:bubble3D val="0"/>
          </c:dPt>
          <c:dLbls>
            <c:dLbl>
              <c:idx val="1"/>
              <c:numFmt formatCode="0.0%" sourceLinked="0"/>
              <c:spPr>
                <a:noFill/>
                <a:ln w="25385">
                  <a:noFill/>
                </a:ln>
              </c:spPr>
              <c:txPr>
                <a:bodyPr/>
                <a:lstStyle/>
                <a:p>
                  <a:pPr>
                    <a:defRPr lang="en-US"/>
                  </a:pPr>
                  <a:endParaRPr lang="en-US"/>
                </a:p>
              </c:txPr>
              <c:showLegendKey val="0"/>
              <c:showVal val="1"/>
              <c:showCatName val="0"/>
              <c:showSerName val="0"/>
              <c:showPercent val="0"/>
              <c:showBubbleSize val="0"/>
            </c:dLbl>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I'm not completely estranged from both parents</c:v>
                </c:pt>
                <c:pt idx="1">
                  <c:v>24</c:v>
                </c:pt>
                <c:pt idx="2">
                  <c:v>23</c:v>
                </c:pt>
                <c:pt idx="3">
                  <c:v>22</c:v>
                </c:pt>
                <c:pt idx="4">
                  <c:v>21</c:v>
                </c:pt>
                <c:pt idx="5">
                  <c:v>20</c:v>
                </c:pt>
                <c:pt idx="6">
                  <c:v>19</c:v>
                </c:pt>
                <c:pt idx="7">
                  <c:v>18</c:v>
                </c:pt>
                <c:pt idx="8">
                  <c:v>17</c:v>
                </c:pt>
                <c:pt idx="9">
                  <c:v>16</c:v>
                </c:pt>
                <c:pt idx="10">
                  <c:v>15</c:v>
                </c:pt>
                <c:pt idx="11">
                  <c:v>14</c:v>
                </c:pt>
                <c:pt idx="12">
                  <c:v>13</c:v>
                </c:pt>
                <c:pt idx="13">
                  <c:v>Under 12</c:v>
                </c:pt>
              </c:strCache>
            </c:strRef>
          </c:cat>
          <c:val>
            <c:numRef>
              <c:f>Sheet1!$B$2:$B$15</c:f>
              <c:numCache>
                <c:formatCode>0%</c:formatCode>
                <c:ptCount val="14"/>
                <c:pt idx="0">
                  <c:v>0.035958904109589</c:v>
                </c:pt>
                <c:pt idx="1">
                  <c:v>0.00171232876712329</c:v>
                </c:pt>
                <c:pt idx="2">
                  <c:v>0.00684931506849315</c:v>
                </c:pt>
                <c:pt idx="3">
                  <c:v>0.0102739726027397</c:v>
                </c:pt>
                <c:pt idx="4">
                  <c:v>0.0222602739726027</c:v>
                </c:pt>
                <c:pt idx="5">
                  <c:v>0.047945205479452</c:v>
                </c:pt>
                <c:pt idx="6">
                  <c:v>0.0856164383561644</c:v>
                </c:pt>
                <c:pt idx="7">
                  <c:v>0.186643835616438</c:v>
                </c:pt>
                <c:pt idx="8">
                  <c:v>0.203767123287671</c:v>
                </c:pt>
                <c:pt idx="9">
                  <c:v>0.154109589041096</c:v>
                </c:pt>
                <c:pt idx="10">
                  <c:v>0.0719178082191781</c:v>
                </c:pt>
                <c:pt idx="11">
                  <c:v>0.035958904109589</c:v>
                </c:pt>
                <c:pt idx="12">
                  <c:v>0.0273972602739726</c:v>
                </c:pt>
                <c:pt idx="13">
                  <c:v>0.10958904109589</c:v>
                </c:pt>
              </c:numCache>
            </c:numRef>
          </c:val>
        </c:ser>
        <c:dLbls>
          <c:showLegendKey val="0"/>
          <c:showVal val="0"/>
          <c:showCatName val="0"/>
          <c:showSerName val="0"/>
          <c:showPercent val="0"/>
          <c:showBubbleSize val="0"/>
        </c:dLbls>
        <c:gapWidth val="150"/>
        <c:axId val="-2142379368"/>
        <c:axId val="-2142376296"/>
      </c:barChart>
      <c:catAx>
        <c:axId val="-2142379368"/>
        <c:scaling>
          <c:orientation val="minMax"/>
        </c:scaling>
        <c:delete val="0"/>
        <c:axPos val="l"/>
        <c:numFmt formatCode="General" sourceLinked="1"/>
        <c:majorTickMark val="out"/>
        <c:minorTickMark val="none"/>
        <c:tickLblPos val="nextTo"/>
        <c:txPr>
          <a:bodyPr/>
          <a:lstStyle/>
          <a:p>
            <a:pPr>
              <a:defRPr lang="en-US"/>
            </a:pPr>
            <a:endParaRPr lang="en-US"/>
          </a:p>
        </c:txPr>
        <c:crossAx val="-2142376296"/>
        <c:crosses val="autoZero"/>
        <c:auto val="1"/>
        <c:lblAlgn val="ctr"/>
        <c:lblOffset val="100"/>
        <c:noMultiLvlLbl val="0"/>
      </c:catAx>
      <c:valAx>
        <c:axId val="-214237629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37936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723013232448"/>
          <c:y val="0.034375"/>
          <c:w val="0.462370262953239"/>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Other - please specify  </c:v>
                </c:pt>
                <c:pt idx="1">
                  <c:v>Whilst I was studying at University Year Three</c:v>
                </c:pt>
                <c:pt idx="2">
                  <c:v>Whilst I was studying at University Year Two</c:v>
                </c:pt>
                <c:pt idx="3">
                  <c:v>Whilst I was studying at University Year One</c:v>
                </c:pt>
                <c:pt idx="4">
                  <c:v>During a gap year or period away from education</c:v>
                </c:pt>
                <c:pt idx="5">
                  <c:v>During sixth form or further education college</c:v>
                </c:pt>
                <c:pt idx="6">
                  <c:v>During secondary school</c:v>
                </c:pt>
                <c:pt idx="7">
                  <c:v>Before secondary school</c:v>
                </c:pt>
              </c:strCache>
            </c:strRef>
          </c:cat>
          <c:val>
            <c:numRef>
              <c:f>Sheet1!$B$2:$B$9</c:f>
              <c:numCache>
                <c:formatCode>0%</c:formatCode>
                <c:ptCount val="8"/>
                <c:pt idx="0">
                  <c:v>0.0496575342465753</c:v>
                </c:pt>
                <c:pt idx="1">
                  <c:v>0.00513698630136986</c:v>
                </c:pt>
                <c:pt idx="2">
                  <c:v>0.0291095890410959</c:v>
                </c:pt>
                <c:pt idx="3">
                  <c:v>0.0719178082191781</c:v>
                </c:pt>
                <c:pt idx="4">
                  <c:v>0.0993150684931507</c:v>
                </c:pt>
                <c:pt idx="5">
                  <c:v>0.407534246575342</c:v>
                </c:pt>
                <c:pt idx="6">
                  <c:v>0.227739726027397</c:v>
                </c:pt>
                <c:pt idx="7">
                  <c:v>0.10958904109589</c:v>
                </c:pt>
              </c:numCache>
            </c:numRef>
          </c:val>
        </c:ser>
        <c:dLbls>
          <c:showLegendKey val="0"/>
          <c:showVal val="0"/>
          <c:showCatName val="0"/>
          <c:showSerName val="0"/>
          <c:showPercent val="0"/>
          <c:showBubbleSize val="0"/>
        </c:dLbls>
        <c:gapWidth val="150"/>
        <c:axId val="2138252904"/>
        <c:axId val="2138255976"/>
      </c:barChart>
      <c:catAx>
        <c:axId val="2138252904"/>
        <c:scaling>
          <c:orientation val="minMax"/>
        </c:scaling>
        <c:delete val="0"/>
        <c:axPos val="l"/>
        <c:numFmt formatCode="General" sourceLinked="1"/>
        <c:majorTickMark val="out"/>
        <c:minorTickMark val="none"/>
        <c:tickLblPos val="nextTo"/>
        <c:txPr>
          <a:bodyPr/>
          <a:lstStyle/>
          <a:p>
            <a:pPr>
              <a:defRPr lang="en-US"/>
            </a:pPr>
            <a:endParaRPr lang="en-US"/>
          </a:p>
        </c:txPr>
        <c:crossAx val="2138255976"/>
        <c:crosses val="autoZero"/>
        <c:auto val="1"/>
        <c:lblAlgn val="ctr"/>
        <c:lblOffset val="100"/>
        <c:noMultiLvlLbl val="0"/>
      </c:catAx>
      <c:valAx>
        <c:axId val="213825597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825290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Yes</c:v>
                </c:pt>
                <c:pt idx="1">
                  <c:v>No, but I considered it</c:v>
                </c:pt>
                <c:pt idx="2">
                  <c:v>No</c:v>
                </c:pt>
              </c:strCache>
            </c:strRef>
          </c:cat>
          <c:val>
            <c:numRef>
              <c:f>Sheet1!$B$2:$B$4</c:f>
              <c:numCache>
                <c:formatCode>0%</c:formatCode>
                <c:ptCount val="3"/>
                <c:pt idx="0">
                  <c:v>0.15</c:v>
                </c:pt>
                <c:pt idx="1">
                  <c:v>0.18</c:v>
                </c:pt>
                <c:pt idx="2">
                  <c:v>0.67</c:v>
                </c:pt>
              </c:numCache>
            </c:numRef>
          </c:val>
        </c:ser>
        <c:dLbls>
          <c:showLegendKey val="0"/>
          <c:showVal val="0"/>
          <c:showCatName val="0"/>
          <c:showSerName val="0"/>
          <c:showPercent val="0"/>
          <c:showBubbleSize val="0"/>
        </c:dLbls>
        <c:gapWidth val="150"/>
        <c:axId val="-2143221032"/>
        <c:axId val="-2143217960"/>
      </c:barChart>
      <c:catAx>
        <c:axId val="-2143221032"/>
        <c:scaling>
          <c:orientation val="minMax"/>
        </c:scaling>
        <c:delete val="0"/>
        <c:axPos val="l"/>
        <c:numFmt formatCode="General" sourceLinked="1"/>
        <c:majorTickMark val="out"/>
        <c:minorTickMark val="none"/>
        <c:tickLblPos val="nextTo"/>
        <c:txPr>
          <a:bodyPr/>
          <a:lstStyle/>
          <a:p>
            <a:pPr>
              <a:defRPr lang="en-US"/>
            </a:pPr>
            <a:endParaRPr lang="en-US"/>
          </a:p>
        </c:txPr>
        <c:crossAx val="-2143217960"/>
        <c:crosses val="autoZero"/>
        <c:auto val="1"/>
        <c:lblAlgn val="ctr"/>
        <c:lblOffset val="100"/>
        <c:noMultiLvlLbl val="0"/>
      </c:catAx>
      <c:valAx>
        <c:axId val="-2143217960"/>
        <c:scaling>
          <c:orientation val="minMax"/>
          <c:max val="1.0"/>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322103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Yes</c:v>
                </c:pt>
                <c:pt idx="1">
                  <c:v>No, but I considered it</c:v>
                </c:pt>
                <c:pt idx="2">
                  <c:v>No</c:v>
                </c:pt>
              </c:strCache>
            </c:strRef>
          </c:cat>
          <c:val>
            <c:numRef>
              <c:f>Sheet1!$B$2:$B$4</c:f>
              <c:numCache>
                <c:formatCode>0%</c:formatCode>
                <c:ptCount val="3"/>
                <c:pt idx="0">
                  <c:v>0.03</c:v>
                </c:pt>
                <c:pt idx="1">
                  <c:v>0.11</c:v>
                </c:pt>
                <c:pt idx="2">
                  <c:v>0.87</c:v>
                </c:pt>
              </c:numCache>
            </c:numRef>
          </c:val>
        </c:ser>
        <c:dLbls>
          <c:showLegendKey val="0"/>
          <c:showVal val="0"/>
          <c:showCatName val="0"/>
          <c:showSerName val="0"/>
          <c:showPercent val="0"/>
          <c:showBubbleSize val="0"/>
        </c:dLbls>
        <c:gapWidth val="150"/>
        <c:axId val="2129054648"/>
        <c:axId val="2129470808"/>
      </c:barChart>
      <c:catAx>
        <c:axId val="2129054648"/>
        <c:scaling>
          <c:orientation val="minMax"/>
        </c:scaling>
        <c:delete val="0"/>
        <c:axPos val="l"/>
        <c:numFmt formatCode="General" sourceLinked="1"/>
        <c:majorTickMark val="out"/>
        <c:minorTickMark val="none"/>
        <c:tickLblPos val="nextTo"/>
        <c:txPr>
          <a:bodyPr/>
          <a:lstStyle/>
          <a:p>
            <a:pPr>
              <a:defRPr lang="en-US"/>
            </a:pPr>
            <a:endParaRPr lang="en-US"/>
          </a:p>
        </c:txPr>
        <c:crossAx val="2129470808"/>
        <c:crosses val="autoZero"/>
        <c:auto val="1"/>
        <c:lblAlgn val="ctr"/>
        <c:lblOffset val="100"/>
        <c:noMultiLvlLbl val="0"/>
      </c:catAx>
      <c:valAx>
        <c:axId val="2129470808"/>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2905464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spPr>
              <a:solidFill>
                <a:srgbClr val="FF6600"/>
              </a:solidFill>
            </c:spPr>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sure</c:v>
                </c:pt>
                <c:pt idx="1">
                  <c:v>Yes</c:v>
                </c:pt>
                <c:pt idx="2">
                  <c:v>No</c:v>
                </c:pt>
              </c:strCache>
            </c:strRef>
          </c:cat>
          <c:val>
            <c:numRef>
              <c:f>Sheet1!$B$2:$B$4</c:f>
              <c:numCache>
                <c:formatCode>0%</c:formatCode>
                <c:ptCount val="3"/>
                <c:pt idx="0">
                  <c:v>0.17</c:v>
                </c:pt>
                <c:pt idx="1">
                  <c:v>0.29</c:v>
                </c:pt>
                <c:pt idx="2">
                  <c:v>0.53</c:v>
                </c:pt>
              </c:numCache>
            </c:numRef>
          </c:val>
        </c:ser>
        <c:dLbls>
          <c:showLegendKey val="0"/>
          <c:showVal val="0"/>
          <c:showCatName val="0"/>
          <c:showSerName val="0"/>
          <c:showPercent val="0"/>
          <c:showBubbleSize val="0"/>
        </c:dLbls>
        <c:gapWidth val="150"/>
        <c:axId val="2129287096"/>
        <c:axId val="2129615336"/>
      </c:barChart>
      <c:catAx>
        <c:axId val="2129287096"/>
        <c:scaling>
          <c:orientation val="minMax"/>
        </c:scaling>
        <c:delete val="0"/>
        <c:axPos val="l"/>
        <c:numFmt formatCode="General" sourceLinked="1"/>
        <c:majorTickMark val="out"/>
        <c:minorTickMark val="none"/>
        <c:tickLblPos val="nextTo"/>
        <c:txPr>
          <a:bodyPr/>
          <a:lstStyle/>
          <a:p>
            <a:pPr>
              <a:defRPr lang="en-US"/>
            </a:pPr>
            <a:endParaRPr lang="en-US"/>
          </a:p>
        </c:txPr>
        <c:crossAx val="2129615336"/>
        <c:crosses val="autoZero"/>
        <c:auto val="1"/>
        <c:lblAlgn val="ctr"/>
        <c:lblOffset val="100"/>
        <c:noMultiLvlLbl val="0"/>
      </c:catAx>
      <c:valAx>
        <c:axId val="212961533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29287096"/>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spPr>
              <a:solidFill>
                <a:srgbClr val="FF6600"/>
              </a:solidFill>
            </c:spPr>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Can't remember</c:v>
                </c:pt>
                <c:pt idx="1">
                  <c:v>No</c:v>
                </c:pt>
                <c:pt idx="2">
                  <c:v>Yes</c:v>
                </c:pt>
              </c:strCache>
            </c:strRef>
          </c:cat>
          <c:val>
            <c:numRef>
              <c:f>Sheet1!$B$2:$B$4</c:f>
              <c:numCache>
                <c:formatCode>0%</c:formatCode>
                <c:ptCount val="3"/>
                <c:pt idx="0">
                  <c:v>0.16</c:v>
                </c:pt>
                <c:pt idx="1">
                  <c:v>0.23</c:v>
                </c:pt>
                <c:pt idx="2">
                  <c:v>0.61</c:v>
                </c:pt>
              </c:numCache>
            </c:numRef>
          </c:val>
        </c:ser>
        <c:dLbls>
          <c:showLegendKey val="0"/>
          <c:showVal val="0"/>
          <c:showCatName val="0"/>
          <c:showSerName val="0"/>
          <c:showPercent val="0"/>
          <c:showBubbleSize val="0"/>
        </c:dLbls>
        <c:gapWidth val="150"/>
        <c:axId val="2138334744"/>
        <c:axId val="2138337816"/>
      </c:barChart>
      <c:catAx>
        <c:axId val="2138334744"/>
        <c:scaling>
          <c:orientation val="minMax"/>
        </c:scaling>
        <c:delete val="0"/>
        <c:axPos val="l"/>
        <c:numFmt formatCode="General" sourceLinked="1"/>
        <c:majorTickMark val="out"/>
        <c:minorTickMark val="none"/>
        <c:tickLblPos val="nextTo"/>
        <c:txPr>
          <a:bodyPr/>
          <a:lstStyle/>
          <a:p>
            <a:pPr>
              <a:defRPr lang="en-US"/>
            </a:pPr>
            <a:endParaRPr lang="en-US"/>
          </a:p>
        </c:txPr>
        <c:crossAx val="2138337816"/>
        <c:crosses val="autoZero"/>
        <c:auto val="1"/>
        <c:lblAlgn val="ctr"/>
        <c:lblOffset val="100"/>
        <c:noMultiLvlLbl val="0"/>
      </c:catAx>
      <c:valAx>
        <c:axId val="213833781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833474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81618940488"/>
          <c:y val="0.0343748862837348"/>
          <c:w val="0.580117255490131"/>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1"/>
              <c:numFmt formatCode="0.0%" sourceLinked="0"/>
              <c:spPr>
                <a:noFill/>
                <a:ln w="25385">
                  <a:noFill/>
                </a:ln>
              </c:spPr>
              <c:txPr>
                <a:bodyPr/>
                <a:lstStyle/>
                <a:p>
                  <a:pPr>
                    <a:defRPr lang="en-US"/>
                  </a:pPr>
                  <a:endParaRPr lang="en-US"/>
                </a:p>
              </c:txPr>
              <c:showLegendKey val="0"/>
              <c:showVal val="1"/>
              <c:showCatName val="0"/>
              <c:showSerName val="0"/>
              <c:showPercent val="0"/>
              <c:showBubbleSize val="0"/>
            </c:dLbl>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Other, please specify </c:v>
                </c:pt>
                <c:pt idx="1">
                  <c:v>Local library</c:v>
                </c:pt>
                <c:pt idx="2">
                  <c:v>Twitter</c:v>
                </c:pt>
                <c:pt idx="3">
                  <c:v>Facebook</c:v>
                </c:pt>
                <c:pt idx="4">
                  <c:v>SFNI website</c:v>
                </c:pt>
                <c:pt idx="5">
                  <c:v>SFW website</c:v>
                </c:pt>
                <c:pt idx="6">
                  <c:v>The Student Room website</c:v>
                </c:pt>
                <c:pt idx="7">
                  <c:v>Through a career advisor</c:v>
                </c:pt>
                <c:pt idx="8">
                  <c:v>Friends/relatives</c:v>
                </c:pt>
                <c:pt idx="9">
                  <c:v>UCAS (website, events or email)</c:v>
                </c:pt>
                <c:pt idx="10">
                  <c:v>University or College</c:v>
                </c:pt>
                <c:pt idx="11">
                  <c:v>Gov.uk website</c:v>
                </c:pt>
                <c:pt idx="12">
                  <c:v>From school/college/a teacher</c:v>
                </c:pt>
                <c:pt idx="13">
                  <c:v>By calling Student Finance</c:v>
                </c:pt>
              </c:strCache>
            </c:strRef>
          </c:cat>
          <c:val>
            <c:numRef>
              <c:f>Sheet1!$B$2:$B$15</c:f>
              <c:numCache>
                <c:formatCode>0%</c:formatCode>
                <c:ptCount val="14"/>
                <c:pt idx="0">
                  <c:v>0.052924791086351</c:v>
                </c:pt>
                <c:pt idx="1">
                  <c:v>0.00278551532033426</c:v>
                </c:pt>
                <c:pt idx="2">
                  <c:v>0.00835654596100279</c:v>
                </c:pt>
                <c:pt idx="3">
                  <c:v>0.0278551532033426</c:v>
                </c:pt>
                <c:pt idx="4">
                  <c:v>0.0473537604456825</c:v>
                </c:pt>
                <c:pt idx="5">
                  <c:v>0.052924791086351</c:v>
                </c:pt>
                <c:pt idx="6">
                  <c:v>0.0891364902506964</c:v>
                </c:pt>
                <c:pt idx="7">
                  <c:v>0.125348189415042</c:v>
                </c:pt>
                <c:pt idx="8">
                  <c:v>0.142061281337047</c:v>
                </c:pt>
                <c:pt idx="9">
                  <c:v>0.178272980501393</c:v>
                </c:pt>
                <c:pt idx="10">
                  <c:v>0.345403899721449</c:v>
                </c:pt>
                <c:pt idx="11">
                  <c:v>0.384401114206128</c:v>
                </c:pt>
                <c:pt idx="12">
                  <c:v>0.426183844011142</c:v>
                </c:pt>
                <c:pt idx="13">
                  <c:v>0.554317548746518</c:v>
                </c:pt>
              </c:numCache>
            </c:numRef>
          </c:val>
        </c:ser>
        <c:dLbls>
          <c:showLegendKey val="0"/>
          <c:showVal val="0"/>
          <c:showCatName val="0"/>
          <c:showSerName val="0"/>
          <c:showPercent val="0"/>
          <c:showBubbleSize val="0"/>
        </c:dLbls>
        <c:gapWidth val="150"/>
        <c:axId val="2128342216"/>
        <c:axId val="2132111000"/>
      </c:barChart>
      <c:catAx>
        <c:axId val="2128342216"/>
        <c:scaling>
          <c:orientation val="minMax"/>
        </c:scaling>
        <c:delete val="0"/>
        <c:axPos val="l"/>
        <c:numFmt formatCode="General" sourceLinked="1"/>
        <c:majorTickMark val="out"/>
        <c:minorTickMark val="none"/>
        <c:tickLblPos val="nextTo"/>
        <c:txPr>
          <a:bodyPr/>
          <a:lstStyle/>
          <a:p>
            <a:pPr>
              <a:defRPr lang="en-US"/>
            </a:pPr>
            <a:endParaRPr lang="en-US"/>
          </a:p>
        </c:txPr>
        <c:crossAx val="2132111000"/>
        <c:crosses val="autoZero"/>
        <c:auto val="1"/>
        <c:lblAlgn val="ctr"/>
        <c:lblOffset val="100"/>
        <c:noMultiLvlLbl val="0"/>
      </c:catAx>
      <c:valAx>
        <c:axId val="213211100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28342216"/>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SFNI</c:v>
                </c:pt>
                <c:pt idx="1">
                  <c:v>SFW</c:v>
                </c:pt>
                <c:pt idx="2">
                  <c:v>SFE</c:v>
                </c:pt>
              </c:strCache>
            </c:strRef>
          </c:cat>
          <c:val>
            <c:numRef>
              <c:f>Sheet1!$B$2:$B$4</c:f>
              <c:numCache>
                <c:formatCode>0%</c:formatCode>
                <c:ptCount val="3"/>
                <c:pt idx="0">
                  <c:v>0.02</c:v>
                </c:pt>
                <c:pt idx="1">
                  <c:v>0.04</c:v>
                </c:pt>
                <c:pt idx="2">
                  <c:v>0.94</c:v>
                </c:pt>
              </c:numCache>
            </c:numRef>
          </c:val>
        </c:ser>
        <c:dLbls>
          <c:showLegendKey val="0"/>
          <c:showVal val="0"/>
          <c:showCatName val="0"/>
          <c:showSerName val="0"/>
          <c:showPercent val="0"/>
          <c:showBubbleSize val="0"/>
        </c:dLbls>
        <c:gapWidth val="150"/>
        <c:axId val="-2142125560"/>
        <c:axId val="-2142122488"/>
      </c:barChart>
      <c:catAx>
        <c:axId val="-2142125560"/>
        <c:scaling>
          <c:orientation val="minMax"/>
        </c:scaling>
        <c:delete val="0"/>
        <c:axPos val="l"/>
        <c:numFmt formatCode="General" sourceLinked="1"/>
        <c:majorTickMark val="out"/>
        <c:minorTickMark val="none"/>
        <c:tickLblPos val="nextTo"/>
        <c:txPr>
          <a:bodyPr/>
          <a:lstStyle/>
          <a:p>
            <a:pPr>
              <a:defRPr lang="en-US"/>
            </a:pPr>
            <a:endParaRPr lang="en-US"/>
          </a:p>
        </c:txPr>
        <c:crossAx val="-2142122488"/>
        <c:crosses val="autoZero"/>
        <c:auto val="1"/>
        <c:lblAlgn val="ctr"/>
        <c:lblOffset val="100"/>
        <c:noMultiLvlLbl val="0"/>
      </c:catAx>
      <c:valAx>
        <c:axId val="-2142122488"/>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125560"/>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145023641614"/>
          <c:y val="0.0664472466022294"/>
          <c:w val="0.540495621259474"/>
          <c:h val="0.86832250120357"/>
        </c:manualLayout>
      </c:layout>
      <c:barChart>
        <c:barDir val="bar"/>
        <c:grouping val="stacked"/>
        <c:varyColors val="0"/>
        <c:ser>
          <c:idx val="2"/>
          <c:order val="0"/>
          <c:tx>
            <c:strRef>
              <c:f>Sheet1!$C$1</c:f>
              <c:strCache>
                <c:ptCount val="1"/>
                <c:pt idx="0">
                  <c:v>Unhelpful</c:v>
                </c:pt>
              </c:strCache>
            </c:strRef>
          </c:tx>
          <c:spPr>
            <a:solidFill>
              <a:srgbClr val="EEDC00"/>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Twitter (n=72)</c:v>
                </c:pt>
                <c:pt idx="1">
                  <c:v>Local library (n=75)</c:v>
                </c:pt>
                <c:pt idx="2">
                  <c:v>Facebook (n=89)</c:v>
                </c:pt>
                <c:pt idx="3">
                  <c:v>SFNI website (n=109)</c:v>
                </c:pt>
                <c:pt idx="4">
                  <c:v>SFW website (n=171)</c:v>
                </c:pt>
                <c:pt idx="5">
                  <c:v>Through a career advisor (n=134)</c:v>
                </c:pt>
                <c:pt idx="6">
                  <c:v>By calling SFE, SFNI or SFW (n=290)</c:v>
                </c:pt>
                <c:pt idx="7">
                  <c:v>Other source (n=65)</c:v>
                </c:pt>
                <c:pt idx="8">
                  <c:v>The Student Room website (n=116)</c:v>
                </c:pt>
                <c:pt idx="9">
                  <c:v>UCAS (website, events or email) (n=221)</c:v>
                </c:pt>
                <c:pt idx="10">
                  <c:v>Gov.uk website (n=278)</c:v>
                </c:pt>
                <c:pt idx="11">
                  <c:v>Friends/relatives (n=195)</c:v>
                </c:pt>
                <c:pt idx="12">
                  <c:v>University or College (n=282)</c:v>
                </c:pt>
                <c:pt idx="13">
                  <c:v>From school/college/a teacher (n=245)</c:v>
                </c:pt>
              </c:strCache>
            </c:strRef>
          </c:cat>
          <c:val>
            <c:numRef>
              <c:f>Sheet1!$C$2:$C$15</c:f>
              <c:numCache>
                <c:formatCode>0%</c:formatCode>
                <c:ptCount val="14"/>
                <c:pt idx="0">
                  <c:v>-0.277777777777778</c:v>
                </c:pt>
                <c:pt idx="1">
                  <c:v>-0.186666666666667</c:v>
                </c:pt>
                <c:pt idx="2">
                  <c:v>-0.213483146067416</c:v>
                </c:pt>
                <c:pt idx="3">
                  <c:v>-0.155963302752294</c:v>
                </c:pt>
                <c:pt idx="4">
                  <c:v>-0.134502923976608</c:v>
                </c:pt>
                <c:pt idx="5">
                  <c:v>-0.149253731343284</c:v>
                </c:pt>
                <c:pt idx="6">
                  <c:v>-0.103448275862069</c:v>
                </c:pt>
                <c:pt idx="7">
                  <c:v>-0.0769230769230769</c:v>
                </c:pt>
                <c:pt idx="8">
                  <c:v>-0.103448275862069</c:v>
                </c:pt>
                <c:pt idx="9">
                  <c:v>-0.14027149321267</c:v>
                </c:pt>
                <c:pt idx="10">
                  <c:v>-0.12589928057554</c:v>
                </c:pt>
                <c:pt idx="11">
                  <c:v>-0.0923076923076923</c:v>
                </c:pt>
                <c:pt idx="12">
                  <c:v>-0.0921985815602837</c:v>
                </c:pt>
                <c:pt idx="13">
                  <c:v>-0.0816326530612245</c:v>
                </c:pt>
              </c:numCache>
            </c:numRef>
          </c:val>
          <c:extLst/>
        </c:ser>
        <c:ser>
          <c:idx val="0"/>
          <c:order val="1"/>
          <c:tx>
            <c:strRef>
              <c:f>Sheet1!$B$1</c:f>
              <c:strCache>
                <c:ptCount val="1"/>
                <c:pt idx="0">
                  <c:v>Very unhelpful</c:v>
                </c:pt>
              </c:strCache>
            </c:strRef>
          </c:tx>
          <c:spPr>
            <a:solidFill>
              <a:srgbClr val="00AEC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Twitter (n=72)</c:v>
                </c:pt>
                <c:pt idx="1">
                  <c:v>Local library (n=75)</c:v>
                </c:pt>
                <c:pt idx="2">
                  <c:v>Facebook (n=89)</c:v>
                </c:pt>
                <c:pt idx="3">
                  <c:v>SFNI website (n=109)</c:v>
                </c:pt>
                <c:pt idx="4">
                  <c:v>SFW website (n=171)</c:v>
                </c:pt>
                <c:pt idx="5">
                  <c:v>Through a career advisor (n=134)</c:v>
                </c:pt>
                <c:pt idx="6">
                  <c:v>By calling SFE, SFNI or SFW (n=290)</c:v>
                </c:pt>
                <c:pt idx="7">
                  <c:v>Other source (n=65)</c:v>
                </c:pt>
                <c:pt idx="8">
                  <c:v>The Student Room website (n=116)</c:v>
                </c:pt>
                <c:pt idx="9">
                  <c:v>UCAS (website, events or email) (n=221)</c:v>
                </c:pt>
                <c:pt idx="10">
                  <c:v>Gov.uk website (n=278)</c:v>
                </c:pt>
                <c:pt idx="11">
                  <c:v>Friends/relatives (n=195)</c:v>
                </c:pt>
                <c:pt idx="12">
                  <c:v>University or College (n=282)</c:v>
                </c:pt>
                <c:pt idx="13">
                  <c:v>From school/college/a teacher (n=245)</c:v>
                </c:pt>
              </c:strCache>
            </c:strRef>
          </c:cat>
          <c:val>
            <c:numRef>
              <c:f>Sheet1!$B$2:$B$15</c:f>
              <c:numCache>
                <c:formatCode>0%</c:formatCode>
                <c:ptCount val="14"/>
                <c:pt idx="0">
                  <c:v>-0.333333333333333</c:v>
                </c:pt>
                <c:pt idx="1">
                  <c:v>-0.306666666666667</c:v>
                </c:pt>
                <c:pt idx="2">
                  <c:v>-0.247191011235955</c:v>
                </c:pt>
                <c:pt idx="3">
                  <c:v>-0.091743119266055</c:v>
                </c:pt>
                <c:pt idx="4">
                  <c:v>-0.105263157894737</c:v>
                </c:pt>
                <c:pt idx="5">
                  <c:v>-0.0895522388059701</c:v>
                </c:pt>
                <c:pt idx="6">
                  <c:v>-0.131034482758621</c:v>
                </c:pt>
                <c:pt idx="7">
                  <c:v>-0.153846153846154</c:v>
                </c:pt>
                <c:pt idx="8">
                  <c:v>-0.120689655172414</c:v>
                </c:pt>
                <c:pt idx="9">
                  <c:v>-0.0588235294117647</c:v>
                </c:pt>
                <c:pt idx="10">
                  <c:v>-0.0575539568345324</c:v>
                </c:pt>
                <c:pt idx="11">
                  <c:v>-0.0717948717948718</c:v>
                </c:pt>
                <c:pt idx="12">
                  <c:v>-0.0638297872340425</c:v>
                </c:pt>
                <c:pt idx="13">
                  <c:v>-0.0571428571428571</c:v>
                </c:pt>
              </c:numCache>
            </c:numRef>
          </c:val>
        </c:ser>
        <c:ser>
          <c:idx val="1"/>
          <c:order val="2"/>
          <c:tx>
            <c:strRef>
              <c:f>Sheet1!$D$1</c:f>
              <c:strCache>
                <c:ptCount val="1"/>
                <c:pt idx="0">
                  <c:v>Average</c:v>
                </c:pt>
              </c:strCache>
            </c:strRef>
          </c:tx>
          <c:spPr>
            <a:solidFill>
              <a:srgbClr val="FFA300"/>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Twitter (n=72)</c:v>
                </c:pt>
                <c:pt idx="1">
                  <c:v>Local library (n=75)</c:v>
                </c:pt>
                <c:pt idx="2">
                  <c:v>Facebook (n=89)</c:v>
                </c:pt>
                <c:pt idx="3">
                  <c:v>SFNI website (n=109)</c:v>
                </c:pt>
                <c:pt idx="4">
                  <c:v>SFW website (n=171)</c:v>
                </c:pt>
                <c:pt idx="5">
                  <c:v>Through a career advisor (n=134)</c:v>
                </c:pt>
                <c:pt idx="6">
                  <c:v>By calling SFE, SFNI or SFW (n=290)</c:v>
                </c:pt>
                <c:pt idx="7">
                  <c:v>Other source (n=65)</c:v>
                </c:pt>
                <c:pt idx="8">
                  <c:v>The Student Room website (n=116)</c:v>
                </c:pt>
                <c:pt idx="9">
                  <c:v>UCAS (website, events or email) (n=221)</c:v>
                </c:pt>
                <c:pt idx="10">
                  <c:v>Gov.uk website (n=278)</c:v>
                </c:pt>
                <c:pt idx="11">
                  <c:v>Friends/relatives (n=195)</c:v>
                </c:pt>
                <c:pt idx="12">
                  <c:v>University or College (n=282)</c:v>
                </c:pt>
                <c:pt idx="13">
                  <c:v>From school/college/a teacher (n=245)</c:v>
                </c:pt>
              </c:strCache>
            </c:strRef>
          </c:cat>
          <c:val>
            <c:numRef>
              <c:f>Sheet1!$D$2:$D$15</c:f>
              <c:numCache>
                <c:formatCode>0%</c:formatCode>
                <c:ptCount val="14"/>
                <c:pt idx="0">
                  <c:v>0.25</c:v>
                </c:pt>
                <c:pt idx="1">
                  <c:v>0.24</c:v>
                </c:pt>
                <c:pt idx="2">
                  <c:v>0.359550561797753</c:v>
                </c:pt>
                <c:pt idx="3">
                  <c:v>0.376146788990826</c:v>
                </c:pt>
                <c:pt idx="4">
                  <c:v>0.350877192982456</c:v>
                </c:pt>
                <c:pt idx="5">
                  <c:v>0.216417910447761</c:v>
                </c:pt>
                <c:pt idx="6">
                  <c:v>0.23448275862069</c:v>
                </c:pt>
                <c:pt idx="7">
                  <c:v>0.415384615384616</c:v>
                </c:pt>
                <c:pt idx="8">
                  <c:v>0.327586206896552</c:v>
                </c:pt>
                <c:pt idx="9">
                  <c:v>0.352941176470588</c:v>
                </c:pt>
                <c:pt idx="10">
                  <c:v>0.323741007194245</c:v>
                </c:pt>
                <c:pt idx="11">
                  <c:v>0.276923076923077</c:v>
                </c:pt>
                <c:pt idx="12">
                  <c:v>0.205673758865248</c:v>
                </c:pt>
                <c:pt idx="13">
                  <c:v>0.183673469387755</c:v>
                </c:pt>
              </c:numCache>
            </c:numRef>
          </c:val>
        </c:ser>
        <c:ser>
          <c:idx val="4"/>
          <c:order val="3"/>
          <c:tx>
            <c:strRef>
              <c:f>Sheet1!$E$1</c:f>
              <c:strCache>
                <c:ptCount val="1"/>
                <c:pt idx="0">
                  <c:v>Helpful</c:v>
                </c:pt>
              </c:strCache>
            </c:strRef>
          </c:tx>
          <c:spPr>
            <a:solidFill>
              <a:srgbClr val="84BD00"/>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Twitter (n=72)</c:v>
                </c:pt>
                <c:pt idx="1">
                  <c:v>Local library (n=75)</c:v>
                </c:pt>
                <c:pt idx="2">
                  <c:v>Facebook (n=89)</c:v>
                </c:pt>
                <c:pt idx="3">
                  <c:v>SFNI website (n=109)</c:v>
                </c:pt>
                <c:pt idx="4">
                  <c:v>SFW website (n=171)</c:v>
                </c:pt>
                <c:pt idx="5">
                  <c:v>Through a career advisor (n=134)</c:v>
                </c:pt>
                <c:pt idx="6">
                  <c:v>By calling SFE, SFNI or SFW (n=290)</c:v>
                </c:pt>
                <c:pt idx="7">
                  <c:v>Other source (n=65)</c:v>
                </c:pt>
                <c:pt idx="8">
                  <c:v>The Student Room website (n=116)</c:v>
                </c:pt>
                <c:pt idx="9">
                  <c:v>UCAS (website, events or email) (n=221)</c:v>
                </c:pt>
                <c:pt idx="10">
                  <c:v>Gov.uk website (n=278)</c:v>
                </c:pt>
                <c:pt idx="11">
                  <c:v>Friends/relatives (n=195)</c:v>
                </c:pt>
                <c:pt idx="12">
                  <c:v>University or College (n=282)</c:v>
                </c:pt>
                <c:pt idx="13">
                  <c:v>From school/college/a teacher (n=245)</c:v>
                </c:pt>
              </c:strCache>
            </c:strRef>
          </c:cat>
          <c:val>
            <c:numRef>
              <c:f>Sheet1!$E$2:$E$15</c:f>
              <c:numCache>
                <c:formatCode>0%</c:formatCode>
                <c:ptCount val="14"/>
                <c:pt idx="0">
                  <c:v>0.0972222222222222</c:v>
                </c:pt>
                <c:pt idx="1">
                  <c:v>0.213333333333333</c:v>
                </c:pt>
                <c:pt idx="2">
                  <c:v>0.157303370786517</c:v>
                </c:pt>
                <c:pt idx="3">
                  <c:v>0.284403669724771</c:v>
                </c:pt>
                <c:pt idx="4">
                  <c:v>0.309941520467836</c:v>
                </c:pt>
                <c:pt idx="5">
                  <c:v>0.283582089552239</c:v>
                </c:pt>
                <c:pt idx="6">
                  <c:v>0.317241379310345</c:v>
                </c:pt>
                <c:pt idx="7">
                  <c:v>0.215384615384615</c:v>
                </c:pt>
                <c:pt idx="8">
                  <c:v>0.28448275862069</c:v>
                </c:pt>
                <c:pt idx="9">
                  <c:v>0.34841628959276</c:v>
                </c:pt>
                <c:pt idx="10">
                  <c:v>0.323741007194245</c:v>
                </c:pt>
                <c:pt idx="11">
                  <c:v>0.369230769230769</c:v>
                </c:pt>
                <c:pt idx="12">
                  <c:v>0.347517730496454</c:v>
                </c:pt>
                <c:pt idx="13">
                  <c:v>0.318367346938776</c:v>
                </c:pt>
              </c:numCache>
            </c:numRef>
          </c:val>
        </c:ser>
        <c:ser>
          <c:idx val="3"/>
          <c:order val="4"/>
          <c:tx>
            <c:strRef>
              <c:f>Sheet1!$F$1</c:f>
              <c:strCache>
                <c:ptCount val="1"/>
                <c:pt idx="0">
                  <c:v>Very Helpful</c:v>
                </c:pt>
              </c:strCache>
            </c:strRef>
          </c:tx>
          <c:spPr>
            <a:solidFill>
              <a:srgbClr val="E10098"/>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Twitter (n=72)</c:v>
                </c:pt>
                <c:pt idx="1">
                  <c:v>Local library (n=75)</c:v>
                </c:pt>
                <c:pt idx="2">
                  <c:v>Facebook (n=89)</c:v>
                </c:pt>
                <c:pt idx="3">
                  <c:v>SFNI website (n=109)</c:v>
                </c:pt>
                <c:pt idx="4">
                  <c:v>SFW website (n=171)</c:v>
                </c:pt>
                <c:pt idx="5">
                  <c:v>Through a career advisor (n=134)</c:v>
                </c:pt>
                <c:pt idx="6">
                  <c:v>By calling SFE, SFNI or SFW (n=290)</c:v>
                </c:pt>
                <c:pt idx="7">
                  <c:v>Other source (n=65)</c:v>
                </c:pt>
                <c:pt idx="8">
                  <c:v>The Student Room website (n=116)</c:v>
                </c:pt>
                <c:pt idx="9">
                  <c:v>UCAS (website, events or email) (n=221)</c:v>
                </c:pt>
                <c:pt idx="10">
                  <c:v>Gov.uk website (n=278)</c:v>
                </c:pt>
                <c:pt idx="11">
                  <c:v>Friends/relatives (n=195)</c:v>
                </c:pt>
                <c:pt idx="12">
                  <c:v>University or College (n=282)</c:v>
                </c:pt>
                <c:pt idx="13">
                  <c:v>From school/college/a teacher (n=245)</c:v>
                </c:pt>
              </c:strCache>
            </c:strRef>
          </c:cat>
          <c:val>
            <c:numRef>
              <c:f>Sheet1!$F$2:$F$15</c:f>
              <c:numCache>
                <c:formatCode>0%</c:formatCode>
                <c:ptCount val="14"/>
                <c:pt idx="0">
                  <c:v>0.0416666666666667</c:v>
                </c:pt>
                <c:pt idx="1">
                  <c:v>0.0533333333333333</c:v>
                </c:pt>
                <c:pt idx="2">
                  <c:v>0.0224719101123596</c:v>
                </c:pt>
                <c:pt idx="3">
                  <c:v>0.091743119266055</c:v>
                </c:pt>
                <c:pt idx="4">
                  <c:v>0.0994152046783625</c:v>
                </c:pt>
                <c:pt idx="5">
                  <c:v>0.261194029850746</c:v>
                </c:pt>
                <c:pt idx="6">
                  <c:v>0.213793103448276</c:v>
                </c:pt>
                <c:pt idx="7">
                  <c:v>0.138461538461538</c:v>
                </c:pt>
                <c:pt idx="8">
                  <c:v>0.163793103448276</c:v>
                </c:pt>
                <c:pt idx="9">
                  <c:v>0.0995475113122172</c:v>
                </c:pt>
                <c:pt idx="10">
                  <c:v>0.169064748201439</c:v>
                </c:pt>
                <c:pt idx="11">
                  <c:v>0.18974358974359</c:v>
                </c:pt>
                <c:pt idx="12">
                  <c:v>0.290780141843972</c:v>
                </c:pt>
                <c:pt idx="13">
                  <c:v>0.359183673469388</c:v>
                </c:pt>
              </c:numCache>
            </c:numRef>
          </c:val>
          <c:extLst/>
        </c:ser>
        <c:dLbls>
          <c:dLblPos val="ctr"/>
          <c:showLegendKey val="0"/>
          <c:showVal val="1"/>
          <c:showCatName val="0"/>
          <c:showSerName val="0"/>
          <c:showPercent val="0"/>
          <c:showBubbleSize val="0"/>
        </c:dLbls>
        <c:gapWidth val="150"/>
        <c:overlap val="100"/>
        <c:axId val="2074954504"/>
        <c:axId val="2074948360"/>
      </c:barChart>
      <c:catAx>
        <c:axId val="2074954504"/>
        <c:scaling>
          <c:orientation val="minMax"/>
        </c:scaling>
        <c:delete val="0"/>
        <c:axPos val="l"/>
        <c:numFmt formatCode="General" sourceLinked="1"/>
        <c:majorTickMark val="out"/>
        <c:minorTickMark val="none"/>
        <c:tickLblPos val="low"/>
        <c:crossAx val="2074948360"/>
        <c:crosses val="autoZero"/>
        <c:auto val="1"/>
        <c:lblAlgn val="ctr"/>
        <c:lblOffset val="100"/>
        <c:noMultiLvlLbl val="0"/>
      </c:catAx>
      <c:valAx>
        <c:axId val="207494836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074954504"/>
        <c:crosses val="autoZero"/>
        <c:crossBetween val="between"/>
      </c:valAx>
      <c:spPr>
        <a:noFill/>
        <a:ln w="25377">
          <a:noFill/>
        </a:ln>
      </c:spPr>
    </c:plotArea>
    <c:plotVisOnly val="1"/>
    <c:dispBlanksAs val="gap"/>
    <c:showDLblsOverMax val="0"/>
  </c:chart>
  <c:txPr>
    <a:bodyPr/>
    <a:lstStyle/>
    <a:p>
      <a:pPr>
        <a:defRPr sz="999"/>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Difficult</c:v>
                </c:pt>
                <c:pt idx="1">
                  <c:v>Difficult</c:v>
                </c:pt>
                <c:pt idx="2">
                  <c:v>Neither Easy nor Difficult</c:v>
                </c:pt>
                <c:pt idx="3">
                  <c:v>Easy</c:v>
                </c:pt>
                <c:pt idx="4">
                  <c:v>Very Easy</c:v>
                </c:pt>
              </c:strCache>
            </c:strRef>
          </c:cat>
          <c:val>
            <c:numRef>
              <c:f>Sheet1!$B$2:$B$6</c:f>
              <c:numCache>
                <c:formatCode>0%</c:formatCode>
                <c:ptCount val="5"/>
                <c:pt idx="0">
                  <c:v>0.291095890410959</c:v>
                </c:pt>
                <c:pt idx="1">
                  <c:v>0.323630136986301</c:v>
                </c:pt>
                <c:pt idx="2">
                  <c:v>0.236301369863014</c:v>
                </c:pt>
                <c:pt idx="3">
                  <c:v>0.126712328767123</c:v>
                </c:pt>
                <c:pt idx="4">
                  <c:v>0.0222602739726027</c:v>
                </c:pt>
              </c:numCache>
            </c:numRef>
          </c:val>
        </c:ser>
        <c:dLbls>
          <c:showLegendKey val="0"/>
          <c:showVal val="0"/>
          <c:showCatName val="0"/>
          <c:showSerName val="0"/>
          <c:showPercent val="0"/>
          <c:showBubbleSize val="0"/>
        </c:dLbls>
        <c:gapWidth val="150"/>
        <c:axId val="2130678344"/>
        <c:axId val="2130249384"/>
      </c:barChart>
      <c:catAx>
        <c:axId val="2130678344"/>
        <c:scaling>
          <c:orientation val="minMax"/>
        </c:scaling>
        <c:delete val="0"/>
        <c:axPos val="l"/>
        <c:numFmt formatCode="General" sourceLinked="1"/>
        <c:majorTickMark val="out"/>
        <c:minorTickMark val="none"/>
        <c:tickLblPos val="nextTo"/>
        <c:txPr>
          <a:bodyPr/>
          <a:lstStyle/>
          <a:p>
            <a:pPr>
              <a:defRPr lang="en-US"/>
            </a:pPr>
            <a:endParaRPr lang="en-US"/>
          </a:p>
        </c:txPr>
        <c:crossAx val="2130249384"/>
        <c:crosses val="autoZero"/>
        <c:auto val="1"/>
        <c:lblAlgn val="ctr"/>
        <c:lblOffset val="100"/>
        <c:noMultiLvlLbl val="0"/>
      </c:catAx>
      <c:valAx>
        <c:axId val="2130249384"/>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067834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spPr>
              <a:solidFill>
                <a:srgbClr val="FF6600"/>
              </a:solidFill>
            </c:spPr>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No</c:v>
                </c:pt>
                <c:pt idx="1">
                  <c:v>Yes</c:v>
                </c:pt>
              </c:strCache>
            </c:strRef>
          </c:cat>
          <c:val>
            <c:numRef>
              <c:f>Sheet1!$B$2:$B$3</c:f>
              <c:numCache>
                <c:formatCode>0%</c:formatCode>
                <c:ptCount val="2"/>
                <c:pt idx="0">
                  <c:v>0.04</c:v>
                </c:pt>
                <c:pt idx="1">
                  <c:v>0.96</c:v>
                </c:pt>
              </c:numCache>
            </c:numRef>
          </c:val>
        </c:ser>
        <c:dLbls>
          <c:showLegendKey val="0"/>
          <c:showVal val="0"/>
          <c:showCatName val="0"/>
          <c:showSerName val="0"/>
          <c:showPercent val="0"/>
          <c:showBubbleSize val="0"/>
        </c:dLbls>
        <c:gapWidth val="150"/>
        <c:axId val="2130318968"/>
        <c:axId val="2130285416"/>
      </c:barChart>
      <c:catAx>
        <c:axId val="2130318968"/>
        <c:scaling>
          <c:orientation val="minMax"/>
        </c:scaling>
        <c:delete val="0"/>
        <c:axPos val="l"/>
        <c:numFmt formatCode="General" sourceLinked="1"/>
        <c:majorTickMark val="out"/>
        <c:minorTickMark val="none"/>
        <c:tickLblPos val="nextTo"/>
        <c:txPr>
          <a:bodyPr/>
          <a:lstStyle/>
          <a:p>
            <a:pPr>
              <a:defRPr lang="en-US"/>
            </a:pPr>
            <a:endParaRPr lang="en-US"/>
          </a:p>
        </c:txPr>
        <c:crossAx val="2130285416"/>
        <c:crosses val="autoZero"/>
        <c:auto val="1"/>
        <c:lblAlgn val="ctr"/>
        <c:lblOffset val="100"/>
        <c:noMultiLvlLbl val="0"/>
      </c:catAx>
      <c:valAx>
        <c:axId val="213028541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031896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00AEC7"/>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Can't recall</c:v>
                </c:pt>
                <c:pt idx="1">
                  <c:v>Very difficult</c:v>
                </c:pt>
                <c:pt idx="2">
                  <c:v>Quite difficult</c:v>
                </c:pt>
                <c:pt idx="3">
                  <c:v>Average</c:v>
                </c:pt>
                <c:pt idx="4">
                  <c:v>Quite easy</c:v>
                </c:pt>
                <c:pt idx="5">
                  <c:v>Very easy</c:v>
                </c:pt>
              </c:strCache>
            </c:strRef>
          </c:cat>
          <c:val>
            <c:numRef>
              <c:f>Sheet1!$B$2:$B$7</c:f>
              <c:numCache>
                <c:formatCode>0%</c:formatCode>
                <c:ptCount val="6"/>
                <c:pt idx="0">
                  <c:v>0.0674955595026643</c:v>
                </c:pt>
                <c:pt idx="1">
                  <c:v>0.209591474245115</c:v>
                </c:pt>
                <c:pt idx="2">
                  <c:v>0.206039076376554</c:v>
                </c:pt>
                <c:pt idx="3">
                  <c:v>0.303730017761989</c:v>
                </c:pt>
                <c:pt idx="4">
                  <c:v>0.170515097690941</c:v>
                </c:pt>
                <c:pt idx="5">
                  <c:v>0.0426287744227354</c:v>
                </c:pt>
              </c:numCache>
            </c:numRef>
          </c:val>
        </c:ser>
        <c:dLbls>
          <c:showLegendKey val="0"/>
          <c:showVal val="0"/>
          <c:showCatName val="0"/>
          <c:showSerName val="0"/>
          <c:showPercent val="0"/>
          <c:showBubbleSize val="0"/>
        </c:dLbls>
        <c:gapWidth val="150"/>
        <c:axId val="2130109624"/>
        <c:axId val="2130101000"/>
      </c:barChart>
      <c:catAx>
        <c:axId val="2130109624"/>
        <c:scaling>
          <c:orientation val="minMax"/>
        </c:scaling>
        <c:delete val="0"/>
        <c:axPos val="l"/>
        <c:numFmt formatCode="General" sourceLinked="1"/>
        <c:majorTickMark val="out"/>
        <c:minorTickMark val="none"/>
        <c:tickLblPos val="nextTo"/>
        <c:txPr>
          <a:bodyPr/>
          <a:lstStyle/>
          <a:p>
            <a:pPr>
              <a:defRPr lang="en-US"/>
            </a:pPr>
            <a:endParaRPr lang="en-US"/>
          </a:p>
        </c:txPr>
        <c:crossAx val="2130101000"/>
        <c:crosses val="autoZero"/>
        <c:auto val="1"/>
        <c:lblAlgn val="ctr"/>
        <c:lblOffset val="100"/>
        <c:noMultiLvlLbl val="0"/>
      </c:catAx>
      <c:valAx>
        <c:axId val="213010100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010962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spPr>
              <a:solidFill>
                <a:srgbClr val="FF6600"/>
              </a:solidFill>
            </c:spPr>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Can’t remember</c:v>
                </c:pt>
                <c:pt idx="1">
                  <c:v>No</c:v>
                </c:pt>
                <c:pt idx="2">
                  <c:v>Yes</c:v>
                </c:pt>
              </c:strCache>
            </c:strRef>
          </c:cat>
          <c:val>
            <c:numRef>
              <c:f>Sheet1!$B$2:$B$4</c:f>
              <c:numCache>
                <c:formatCode>0%</c:formatCode>
                <c:ptCount val="3"/>
                <c:pt idx="0">
                  <c:v>0.09</c:v>
                </c:pt>
                <c:pt idx="1">
                  <c:v>0.29</c:v>
                </c:pt>
                <c:pt idx="2">
                  <c:v>0.61</c:v>
                </c:pt>
              </c:numCache>
            </c:numRef>
          </c:val>
        </c:ser>
        <c:dLbls>
          <c:showLegendKey val="0"/>
          <c:showVal val="0"/>
          <c:showCatName val="0"/>
          <c:showSerName val="0"/>
          <c:showPercent val="0"/>
          <c:showBubbleSize val="0"/>
        </c:dLbls>
        <c:gapWidth val="150"/>
        <c:axId val="2129792952"/>
        <c:axId val="2129791144"/>
      </c:barChart>
      <c:catAx>
        <c:axId val="2129792952"/>
        <c:scaling>
          <c:orientation val="minMax"/>
        </c:scaling>
        <c:delete val="0"/>
        <c:axPos val="l"/>
        <c:numFmt formatCode="General" sourceLinked="1"/>
        <c:majorTickMark val="out"/>
        <c:minorTickMark val="none"/>
        <c:tickLblPos val="nextTo"/>
        <c:txPr>
          <a:bodyPr/>
          <a:lstStyle/>
          <a:p>
            <a:pPr>
              <a:defRPr lang="en-US"/>
            </a:pPr>
            <a:endParaRPr lang="en-US"/>
          </a:p>
        </c:txPr>
        <c:crossAx val="2129791144"/>
        <c:crosses val="autoZero"/>
        <c:auto val="1"/>
        <c:lblAlgn val="ctr"/>
        <c:lblOffset val="100"/>
        <c:noMultiLvlLbl val="0"/>
      </c:catAx>
      <c:valAx>
        <c:axId val="2129791144"/>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2979295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897069916208"/>
          <c:y val="0.0403380204976869"/>
          <c:w val="0.482467006589911"/>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Other</c:v>
                </c:pt>
                <c:pt idx="1">
                  <c:v>Enquiry about time to process application</c:v>
                </c:pt>
                <c:pt idx="2">
                  <c:v>Help with understanding the application</c:v>
                </c:pt>
                <c:pt idx="3">
                  <c:v>Help to understand some correspondence</c:v>
                </c:pt>
                <c:pt idx="4">
                  <c:v>Enquiry about what I'm entitled to</c:v>
                </c:pt>
                <c:pt idx="5">
                  <c:v>Advice about what evidence to provide</c:v>
                </c:pt>
              </c:strCache>
            </c:strRef>
          </c:cat>
          <c:val>
            <c:numRef>
              <c:f>Sheet1!$B$2:$B$7</c:f>
              <c:numCache>
                <c:formatCode>0%</c:formatCode>
                <c:ptCount val="6"/>
                <c:pt idx="0">
                  <c:v>0.0752089136490251</c:v>
                </c:pt>
                <c:pt idx="1">
                  <c:v>0.353760445682451</c:v>
                </c:pt>
                <c:pt idx="2">
                  <c:v>0.356545961002786</c:v>
                </c:pt>
                <c:pt idx="3">
                  <c:v>0.373259052924791</c:v>
                </c:pt>
                <c:pt idx="4">
                  <c:v>0.467966573816156</c:v>
                </c:pt>
                <c:pt idx="5">
                  <c:v>0.852367688022284</c:v>
                </c:pt>
              </c:numCache>
            </c:numRef>
          </c:val>
        </c:ser>
        <c:dLbls>
          <c:showLegendKey val="0"/>
          <c:showVal val="0"/>
          <c:showCatName val="0"/>
          <c:showSerName val="0"/>
          <c:showPercent val="0"/>
          <c:showBubbleSize val="0"/>
        </c:dLbls>
        <c:gapWidth val="150"/>
        <c:axId val="-2141899352"/>
        <c:axId val="-2141896280"/>
      </c:barChart>
      <c:catAx>
        <c:axId val="-2141899352"/>
        <c:scaling>
          <c:orientation val="minMax"/>
        </c:scaling>
        <c:delete val="0"/>
        <c:axPos val="l"/>
        <c:numFmt formatCode="General" sourceLinked="1"/>
        <c:majorTickMark val="out"/>
        <c:minorTickMark val="none"/>
        <c:tickLblPos val="nextTo"/>
        <c:txPr>
          <a:bodyPr/>
          <a:lstStyle/>
          <a:p>
            <a:pPr>
              <a:defRPr lang="en-US"/>
            </a:pPr>
            <a:endParaRPr lang="en-US"/>
          </a:p>
        </c:txPr>
        <c:crossAx val="-2141896280"/>
        <c:crosses val="autoZero"/>
        <c:auto val="1"/>
        <c:lblAlgn val="ctr"/>
        <c:lblOffset val="100"/>
        <c:noMultiLvlLbl val="0"/>
      </c:catAx>
      <c:valAx>
        <c:axId val="-214189628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189935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Yes</c:v>
                </c:pt>
              </c:strCache>
            </c:strRef>
          </c:tx>
          <c:spPr>
            <a:solidFill>
              <a:srgbClr val="FF6600"/>
            </a:solidFill>
          </c:spPr>
          <c:invertIfNegative val="0"/>
          <c:dPt>
            <c:idx val="0"/>
            <c:invertIfNegative val="0"/>
            <c:bubble3D val="0"/>
            <c:spPr>
              <a:solidFill>
                <a:srgbClr val="FF6600"/>
              </a:solidFill>
            </c:spPr>
          </c:dPt>
          <c:dPt>
            <c:idx val="1"/>
            <c:invertIfNegative val="0"/>
            <c:bubble3D val="0"/>
            <c:spPr>
              <a:solidFill>
                <a:srgbClr val="FF6600"/>
              </a:solidFill>
            </c:spPr>
          </c:dPt>
          <c:dPt>
            <c:idx val="2"/>
            <c:invertIfNegative val="0"/>
            <c:bubble3D val="0"/>
            <c:spPr>
              <a:solidFill>
                <a:srgbClr val="FF6600"/>
              </a:solidFill>
            </c:spPr>
          </c:dPt>
          <c:dPt>
            <c:idx val="3"/>
            <c:invertIfNegative val="0"/>
            <c:bubble3D val="0"/>
          </c:dPt>
          <c:dLbls>
            <c:numFmt formatCode="0%" sourceLinked="0"/>
            <c:spPr>
              <a:noFill/>
              <a:ln w="25385">
                <a:noFill/>
              </a:ln>
            </c:spPr>
            <c:txPr>
              <a:bodyPr/>
              <a:lstStyle/>
              <a:p>
                <a:pPr>
                  <a:defRPr lang="en-US"/>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Assistance with accommodation</c:v>
                </c:pt>
                <c:pt idx="1">
                  <c:v>Help with student finance application</c:v>
                </c:pt>
                <c:pt idx="2">
                  <c:v>Counselling and well-being advice</c:v>
                </c:pt>
                <c:pt idx="3">
                  <c:v>Financial assistance such as bursaries or loans</c:v>
                </c:pt>
              </c:strCache>
            </c:strRef>
          </c:cat>
          <c:val>
            <c:numRef>
              <c:f>Sheet1!$B$2:$B$5</c:f>
              <c:numCache>
                <c:formatCode>0%</c:formatCode>
                <c:ptCount val="4"/>
                <c:pt idx="0">
                  <c:v>0.27</c:v>
                </c:pt>
                <c:pt idx="1">
                  <c:v>0.35</c:v>
                </c:pt>
                <c:pt idx="2">
                  <c:v>0.42</c:v>
                </c:pt>
                <c:pt idx="3">
                  <c:v>0.65</c:v>
                </c:pt>
              </c:numCache>
            </c:numRef>
          </c:val>
        </c:ser>
        <c:dLbls>
          <c:dLblPos val="outEnd"/>
          <c:showLegendKey val="0"/>
          <c:showVal val="1"/>
          <c:showCatName val="0"/>
          <c:showSerName val="0"/>
          <c:showPercent val="0"/>
          <c:showBubbleSize val="0"/>
        </c:dLbls>
        <c:gapWidth val="150"/>
        <c:axId val="2134834664"/>
        <c:axId val="2134845480"/>
      </c:barChart>
      <c:catAx>
        <c:axId val="2134834664"/>
        <c:scaling>
          <c:orientation val="minMax"/>
        </c:scaling>
        <c:delete val="0"/>
        <c:axPos val="l"/>
        <c:numFmt formatCode="General" sourceLinked="1"/>
        <c:majorTickMark val="out"/>
        <c:minorTickMark val="none"/>
        <c:tickLblPos val="nextTo"/>
        <c:txPr>
          <a:bodyPr/>
          <a:lstStyle/>
          <a:p>
            <a:pPr>
              <a:defRPr lang="en-US"/>
            </a:pPr>
            <a:endParaRPr lang="en-US"/>
          </a:p>
        </c:txPr>
        <c:crossAx val="2134845480"/>
        <c:crosses val="autoZero"/>
        <c:auto val="1"/>
        <c:lblAlgn val="ctr"/>
        <c:lblOffset val="100"/>
        <c:noMultiLvlLbl val="0"/>
      </c:catAx>
      <c:valAx>
        <c:axId val="213484548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483466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10442213584"/>
          <c:y val="0.034375"/>
          <c:w val="0.388429184118146"/>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I haven’t needed support</c:v>
                </c:pt>
                <c:pt idx="1">
                  <c:v>Other reason, please explain </c:v>
                </c:pt>
                <c:pt idx="2">
                  <c:v>I tried to access support but was not successful</c:v>
                </c:pt>
                <c:pt idx="3">
                  <c:v>I don’t feel comfortable accessing support</c:v>
                </c:pt>
                <c:pt idx="4">
                  <c:v>I don’t know about support services at my University</c:v>
                </c:pt>
              </c:strCache>
            </c:strRef>
          </c:cat>
          <c:val>
            <c:numRef>
              <c:f>Sheet1!$B$2:$B$6</c:f>
              <c:numCache>
                <c:formatCode>0%</c:formatCode>
                <c:ptCount val="5"/>
                <c:pt idx="0">
                  <c:v>0.292682926829268</c:v>
                </c:pt>
                <c:pt idx="1">
                  <c:v>0.0650406504065041</c:v>
                </c:pt>
                <c:pt idx="2">
                  <c:v>0.154471544715447</c:v>
                </c:pt>
                <c:pt idx="3">
                  <c:v>0.276422764227642</c:v>
                </c:pt>
                <c:pt idx="4">
                  <c:v>0.382113821138211</c:v>
                </c:pt>
              </c:numCache>
            </c:numRef>
          </c:val>
        </c:ser>
        <c:dLbls>
          <c:showLegendKey val="0"/>
          <c:showVal val="0"/>
          <c:showCatName val="0"/>
          <c:showSerName val="0"/>
          <c:showPercent val="0"/>
          <c:showBubbleSize val="0"/>
        </c:dLbls>
        <c:gapWidth val="150"/>
        <c:axId val="2134563528"/>
        <c:axId val="2134566600"/>
      </c:barChart>
      <c:catAx>
        <c:axId val="2134563528"/>
        <c:scaling>
          <c:orientation val="minMax"/>
        </c:scaling>
        <c:delete val="0"/>
        <c:axPos val="l"/>
        <c:numFmt formatCode="General" sourceLinked="1"/>
        <c:majorTickMark val="out"/>
        <c:minorTickMark val="none"/>
        <c:tickLblPos val="nextTo"/>
        <c:txPr>
          <a:bodyPr/>
          <a:lstStyle/>
          <a:p>
            <a:pPr>
              <a:defRPr lang="en-US"/>
            </a:pPr>
            <a:endParaRPr lang="en-US"/>
          </a:p>
        </c:txPr>
        <c:crossAx val="2134566600"/>
        <c:crosses val="autoZero"/>
        <c:auto val="1"/>
        <c:lblAlgn val="ctr"/>
        <c:lblOffset val="100"/>
        <c:noMultiLvlLbl val="0"/>
      </c:catAx>
      <c:valAx>
        <c:axId val="213456660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4563528"/>
        <c:crosses val="autoZero"/>
        <c:crossBetween val="between"/>
      </c:valAx>
      <c:spPr>
        <a:noFill/>
        <a:ln w="25400">
          <a:noFill/>
        </a:ln>
      </c:spPr>
    </c:plotArea>
    <c:plotVisOnly val="1"/>
    <c:dispBlanksAs val="gap"/>
    <c:showDLblsOverMax val="0"/>
  </c:chart>
  <c:txPr>
    <a:bodyPr/>
    <a:lstStyle/>
    <a:p>
      <a:pPr>
        <a:defRPr sz="999"/>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00AEC7"/>
            </a:solidFill>
          </c:spPr>
          <c:invertIfNegative val="0"/>
          <c:dPt>
            <c:idx val="0"/>
            <c:invertIfNegative val="0"/>
            <c:bubble3D val="0"/>
          </c:dPt>
          <c:dPt>
            <c:idx val="1"/>
            <c:invertIfNegative val="0"/>
            <c:bubble3D val="0"/>
            <c:spPr>
              <a:solidFill>
                <a:srgbClr val="84BD00"/>
              </a:solidFill>
            </c:spPr>
          </c:dPt>
          <c:dPt>
            <c:idx val="2"/>
            <c:invertIfNegative val="0"/>
            <c:bubble3D val="0"/>
            <c:spPr>
              <a:solidFill>
                <a:srgbClr val="E10098"/>
              </a:solidFill>
            </c:spPr>
          </c:dPt>
          <c:dPt>
            <c:idx val="3"/>
            <c:invertIfNegative val="0"/>
            <c:bubble3D val="0"/>
            <c:spPr>
              <a:solidFill>
                <a:srgbClr val="E10098"/>
              </a:solidFill>
            </c:spPr>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Not sure</c:v>
                </c:pt>
                <c:pt idx="1">
                  <c:v>Yes</c:v>
                </c:pt>
                <c:pt idx="2">
                  <c:v>No, but I considered it</c:v>
                </c:pt>
                <c:pt idx="3">
                  <c:v>No</c:v>
                </c:pt>
              </c:strCache>
            </c:strRef>
          </c:cat>
          <c:val>
            <c:numRef>
              <c:f>Sheet1!$B$2:$B$5</c:f>
              <c:numCache>
                <c:formatCode>0%</c:formatCode>
                <c:ptCount val="4"/>
                <c:pt idx="0">
                  <c:v>0.01</c:v>
                </c:pt>
                <c:pt idx="1">
                  <c:v>0.14</c:v>
                </c:pt>
                <c:pt idx="2">
                  <c:v>0.27</c:v>
                </c:pt>
                <c:pt idx="3">
                  <c:v>0.58</c:v>
                </c:pt>
              </c:numCache>
            </c:numRef>
          </c:val>
        </c:ser>
        <c:dLbls>
          <c:showLegendKey val="0"/>
          <c:showVal val="0"/>
          <c:showCatName val="0"/>
          <c:showSerName val="0"/>
          <c:showPercent val="0"/>
          <c:showBubbleSize val="0"/>
        </c:dLbls>
        <c:gapWidth val="150"/>
        <c:axId val="2133488744"/>
        <c:axId val="2122525624"/>
      </c:barChart>
      <c:catAx>
        <c:axId val="2133488744"/>
        <c:scaling>
          <c:orientation val="minMax"/>
        </c:scaling>
        <c:delete val="0"/>
        <c:axPos val="l"/>
        <c:numFmt formatCode="General" sourceLinked="1"/>
        <c:majorTickMark val="out"/>
        <c:minorTickMark val="none"/>
        <c:tickLblPos val="nextTo"/>
        <c:txPr>
          <a:bodyPr/>
          <a:lstStyle/>
          <a:p>
            <a:pPr>
              <a:defRPr lang="en-US"/>
            </a:pPr>
            <a:endParaRPr lang="en-US"/>
          </a:p>
        </c:txPr>
        <c:crossAx val="2122525624"/>
        <c:crosses val="autoZero"/>
        <c:auto val="1"/>
        <c:lblAlgn val="ctr"/>
        <c:lblOffset val="100"/>
        <c:noMultiLvlLbl val="0"/>
      </c:catAx>
      <c:valAx>
        <c:axId val="2122525624"/>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348874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poor</c:v>
                </c:pt>
                <c:pt idx="1">
                  <c:v>Poor</c:v>
                </c:pt>
                <c:pt idx="2">
                  <c:v>Reasonable</c:v>
                </c:pt>
                <c:pt idx="3">
                  <c:v>Good</c:v>
                </c:pt>
                <c:pt idx="4">
                  <c:v>Very good</c:v>
                </c:pt>
              </c:strCache>
            </c:strRef>
          </c:cat>
          <c:val>
            <c:numRef>
              <c:f>Sheet1!$B$2:$B$6</c:f>
              <c:numCache>
                <c:formatCode>0%</c:formatCode>
                <c:ptCount val="5"/>
                <c:pt idx="0">
                  <c:v>0.0410958904109589</c:v>
                </c:pt>
                <c:pt idx="1">
                  <c:v>0.0976027397260274</c:v>
                </c:pt>
                <c:pt idx="2">
                  <c:v>0.320205479452055</c:v>
                </c:pt>
                <c:pt idx="3">
                  <c:v>0.371575342465753</c:v>
                </c:pt>
                <c:pt idx="4">
                  <c:v>0.169520547945205</c:v>
                </c:pt>
              </c:numCache>
            </c:numRef>
          </c:val>
        </c:ser>
        <c:dLbls>
          <c:showLegendKey val="0"/>
          <c:showVal val="0"/>
          <c:showCatName val="0"/>
          <c:showSerName val="0"/>
          <c:showPercent val="0"/>
          <c:showBubbleSize val="0"/>
        </c:dLbls>
        <c:gapWidth val="150"/>
        <c:axId val="2134331320"/>
        <c:axId val="2134321768"/>
      </c:barChart>
      <c:catAx>
        <c:axId val="2134331320"/>
        <c:scaling>
          <c:orientation val="minMax"/>
        </c:scaling>
        <c:delete val="0"/>
        <c:axPos val="l"/>
        <c:numFmt formatCode="General" sourceLinked="1"/>
        <c:majorTickMark val="out"/>
        <c:minorTickMark val="none"/>
        <c:tickLblPos val="nextTo"/>
        <c:txPr>
          <a:bodyPr/>
          <a:lstStyle/>
          <a:p>
            <a:pPr>
              <a:defRPr lang="en-US"/>
            </a:pPr>
            <a:endParaRPr lang="en-US"/>
          </a:p>
        </c:txPr>
        <c:crossAx val="2134321768"/>
        <c:crosses val="autoZero"/>
        <c:auto val="1"/>
        <c:lblAlgn val="ctr"/>
        <c:lblOffset val="100"/>
        <c:noMultiLvlLbl val="0"/>
      </c:catAx>
      <c:valAx>
        <c:axId val="2134321768"/>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34331320"/>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c:v>
                </c:pt>
                <c:pt idx="1">
                  <c:v>Female</c:v>
                </c:pt>
              </c:strCache>
            </c:strRef>
          </c:cat>
          <c:val>
            <c:numRef>
              <c:f>Sheet1!$B$2:$B$3</c:f>
              <c:numCache>
                <c:formatCode>0%</c:formatCode>
                <c:ptCount val="2"/>
                <c:pt idx="0">
                  <c:v>0.284246575342466</c:v>
                </c:pt>
                <c:pt idx="1">
                  <c:v>0.715753424657534</c:v>
                </c:pt>
              </c:numCache>
            </c:numRef>
          </c:val>
        </c:ser>
        <c:dLbls>
          <c:showLegendKey val="0"/>
          <c:showVal val="0"/>
          <c:showCatName val="0"/>
          <c:showSerName val="0"/>
          <c:showPercent val="0"/>
          <c:showBubbleSize val="0"/>
        </c:dLbls>
        <c:gapWidth val="150"/>
        <c:axId val="-2142938328"/>
        <c:axId val="2133210808"/>
      </c:barChart>
      <c:catAx>
        <c:axId val="-2142938328"/>
        <c:scaling>
          <c:orientation val="minMax"/>
        </c:scaling>
        <c:delete val="0"/>
        <c:axPos val="l"/>
        <c:numFmt formatCode="General" sourceLinked="1"/>
        <c:majorTickMark val="out"/>
        <c:minorTickMark val="none"/>
        <c:tickLblPos val="nextTo"/>
        <c:txPr>
          <a:bodyPr/>
          <a:lstStyle/>
          <a:p>
            <a:pPr>
              <a:defRPr lang="en-US"/>
            </a:pPr>
            <a:endParaRPr lang="en-US"/>
          </a:p>
        </c:txPr>
        <c:crossAx val="2133210808"/>
        <c:crosses val="autoZero"/>
        <c:auto val="1"/>
        <c:lblAlgn val="ctr"/>
        <c:lblOffset val="100"/>
        <c:noMultiLvlLbl val="0"/>
      </c:catAx>
      <c:valAx>
        <c:axId val="2133210808"/>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93832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spPr>
              <a:solidFill>
                <a:srgbClr val="FF6600"/>
              </a:solidFill>
            </c:spPr>
          </c:dPt>
          <c:dPt>
            <c:idx val="2"/>
            <c:invertIfNegative val="0"/>
            <c:bubble3D val="0"/>
            <c:spPr>
              <a:solidFill>
                <a:srgbClr val="FF6600"/>
              </a:solidFill>
            </c:spPr>
          </c:dPt>
          <c:dPt>
            <c:idx val="3"/>
            <c:invertIfNegative val="0"/>
            <c:bubble3D val="0"/>
            <c:spPr>
              <a:solidFill>
                <a:srgbClr val="FF6600"/>
              </a:solidFill>
            </c:spPr>
          </c:dPt>
          <c:dPt>
            <c:idx val="4"/>
            <c:invertIfNegative val="0"/>
            <c:bubble3D val="0"/>
            <c:spPr>
              <a:solidFill>
                <a:srgbClr val="FF6600"/>
              </a:solidFill>
            </c:spPr>
          </c:dPt>
          <c:dPt>
            <c:idx val="5"/>
            <c:invertIfNegative val="0"/>
            <c:bubble3D val="0"/>
            <c:spPr>
              <a:solidFill>
                <a:srgbClr val="FF6600"/>
              </a:solidFill>
            </c:spPr>
          </c:dPt>
          <c:dPt>
            <c:idx val="6"/>
            <c:invertIfNegative val="0"/>
            <c:bubble3D val="0"/>
            <c:spPr>
              <a:solidFill>
                <a:srgbClr val="FF6600"/>
              </a:solidFill>
            </c:spPr>
          </c:dPt>
          <c:dPt>
            <c:idx val="7"/>
            <c:invertIfNegative val="0"/>
            <c:bubble3D val="0"/>
            <c:spPr>
              <a:solidFill>
                <a:srgbClr val="FF6600"/>
              </a:solidFill>
            </c:spPr>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Don't Know</c:v>
                </c:pt>
                <c:pt idx="1">
                  <c:v>1 - Strongly Disagree</c:v>
                </c:pt>
                <c:pt idx="2">
                  <c:v>2</c:v>
                </c:pt>
                <c:pt idx="3">
                  <c:v>3</c:v>
                </c:pt>
                <c:pt idx="4">
                  <c:v>4</c:v>
                </c:pt>
                <c:pt idx="5">
                  <c:v>5</c:v>
                </c:pt>
                <c:pt idx="6">
                  <c:v>6</c:v>
                </c:pt>
                <c:pt idx="7">
                  <c:v>7 - Strongly Agree</c:v>
                </c:pt>
              </c:strCache>
            </c:strRef>
          </c:cat>
          <c:val>
            <c:numRef>
              <c:f>Sheet1!$B$2:$B$9</c:f>
              <c:numCache>
                <c:formatCode>0%</c:formatCode>
                <c:ptCount val="8"/>
                <c:pt idx="0">
                  <c:v>0.0423280423280423</c:v>
                </c:pt>
                <c:pt idx="1">
                  <c:v>0.109347442680776</c:v>
                </c:pt>
                <c:pt idx="2">
                  <c:v>0.0952380952380952</c:v>
                </c:pt>
                <c:pt idx="3">
                  <c:v>0.151675485008818</c:v>
                </c:pt>
                <c:pt idx="4">
                  <c:v>0.148148148148148</c:v>
                </c:pt>
                <c:pt idx="5">
                  <c:v>0.220458553791887</c:v>
                </c:pt>
                <c:pt idx="6">
                  <c:v>0.134038800705467</c:v>
                </c:pt>
                <c:pt idx="7">
                  <c:v>0.0987654320987654</c:v>
                </c:pt>
              </c:numCache>
            </c:numRef>
          </c:val>
        </c:ser>
        <c:dLbls>
          <c:showLegendKey val="0"/>
          <c:showVal val="0"/>
          <c:showCatName val="0"/>
          <c:showSerName val="0"/>
          <c:showPercent val="0"/>
          <c:showBubbleSize val="0"/>
        </c:dLbls>
        <c:gapWidth val="150"/>
        <c:axId val="-2141807992"/>
        <c:axId val="-2141804840"/>
      </c:barChart>
      <c:catAx>
        <c:axId val="-2141807992"/>
        <c:scaling>
          <c:orientation val="minMax"/>
        </c:scaling>
        <c:delete val="0"/>
        <c:axPos val="l"/>
        <c:numFmt formatCode="General" sourceLinked="1"/>
        <c:majorTickMark val="out"/>
        <c:minorTickMark val="none"/>
        <c:tickLblPos val="nextTo"/>
        <c:txPr>
          <a:bodyPr/>
          <a:lstStyle/>
          <a:p>
            <a:pPr>
              <a:defRPr lang="en-US"/>
            </a:pPr>
            <a:endParaRPr lang="en-US"/>
          </a:p>
        </c:txPr>
        <c:crossAx val="-2141804840"/>
        <c:crosses val="autoZero"/>
        <c:auto val="1"/>
        <c:lblAlgn val="ctr"/>
        <c:lblOffset val="100"/>
        <c:noMultiLvlLbl val="0"/>
      </c:catAx>
      <c:valAx>
        <c:axId val="-2141804840"/>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180799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00AEC7"/>
            </a:solidFill>
          </c:spPr>
          <c:invertIfNegative val="0"/>
          <c:dPt>
            <c:idx val="0"/>
            <c:invertIfNegative val="0"/>
            <c:bubble3D val="0"/>
            <c:spPr>
              <a:solidFill>
                <a:srgbClr val="FF6600"/>
              </a:solidFill>
            </c:spPr>
          </c:dPt>
          <c:dPt>
            <c:idx val="1"/>
            <c:invertIfNegative val="0"/>
            <c:bubble3D val="0"/>
            <c:spPr>
              <a:solidFill>
                <a:srgbClr val="FF6600"/>
              </a:solidFill>
            </c:spPr>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 </c:v>
                </c:pt>
                <c:pt idx="1">
                  <c:v>No</c:v>
                </c:pt>
              </c:strCache>
            </c:strRef>
          </c:cat>
          <c:val>
            <c:numRef>
              <c:f>Sheet1!$B$2:$B$3</c:f>
              <c:numCache>
                <c:formatCode>0.00%</c:formatCode>
                <c:ptCount val="2"/>
                <c:pt idx="0">
                  <c:v>0.5</c:v>
                </c:pt>
                <c:pt idx="1">
                  <c:v>0.5</c:v>
                </c:pt>
              </c:numCache>
            </c:numRef>
          </c:val>
        </c:ser>
        <c:dLbls>
          <c:showLegendKey val="0"/>
          <c:showVal val="0"/>
          <c:showCatName val="0"/>
          <c:showSerName val="0"/>
          <c:showPercent val="0"/>
          <c:showBubbleSize val="0"/>
        </c:dLbls>
        <c:gapWidth val="150"/>
        <c:axId val="-2141661080"/>
        <c:axId val="-2141658072"/>
      </c:barChart>
      <c:catAx>
        <c:axId val="-2141661080"/>
        <c:scaling>
          <c:orientation val="minMax"/>
        </c:scaling>
        <c:delete val="0"/>
        <c:axPos val="l"/>
        <c:numFmt formatCode="General" sourceLinked="1"/>
        <c:majorTickMark val="out"/>
        <c:minorTickMark val="none"/>
        <c:tickLblPos val="nextTo"/>
        <c:txPr>
          <a:bodyPr/>
          <a:lstStyle/>
          <a:p>
            <a:pPr>
              <a:defRPr lang="en-US"/>
            </a:pPr>
            <a:endParaRPr lang="en-US"/>
          </a:p>
        </c:txPr>
        <c:crossAx val="-2141658072"/>
        <c:crosses val="autoZero"/>
        <c:auto val="1"/>
        <c:lblAlgn val="ctr"/>
        <c:lblOffset val="100"/>
        <c:noMultiLvlLbl val="0"/>
      </c:catAx>
      <c:valAx>
        <c:axId val="-2141658072"/>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1661080"/>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24905874656"/>
          <c:y val="0.034375"/>
          <c:w val="0.501073954745769"/>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Anglia Ruskin University</c:v>
                </c:pt>
                <c:pt idx="1">
                  <c:v>University Of Hertfordshire</c:v>
                </c:pt>
                <c:pt idx="2">
                  <c:v>Coventry University</c:v>
                </c:pt>
                <c:pt idx="3">
                  <c:v>Sheffield Hallam University</c:v>
                </c:pt>
                <c:pt idx="4">
                  <c:v>Nottingham Trent University</c:v>
                </c:pt>
                <c:pt idx="5">
                  <c:v>University Of East London (UEL)</c:v>
                </c:pt>
                <c:pt idx="6">
                  <c:v>Birmingham City University (BCU)</c:v>
                </c:pt>
                <c:pt idx="7">
                  <c:v>Manchester Metropolitan University</c:v>
                </c:pt>
                <c:pt idx="8">
                  <c:v>University Of West of England (UWE)</c:v>
                </c:pt>
                <c:pt idx="9">
                  <c:v>Leeds Beckett University</c:v>
                </c:pt>
              </c:strCache>
            </c:strRef>
          </c:cat>
          <c:val>
            <c:numRef>
              <c:f>Sheet1!$B$2:$B$11</c:f>
              <c:numCache>
                <c:formatCode>General</c:formatCode>
                <c:ptCount val="10"/>
                <c:pt idx="0">
                  <c:v>11.0</c:v>
                </c:pt>
                <c:pt idx="1">
                  <c:v>12.0</c:v>
                </c:pt>
                <c:pt idx="2">
                  <c:v>12.0</c:v>
                </c:pt>
                <c:pt idx="3">
                  <c:v>12.0</c:v>
                </c:pt>
                <c:pt idx="4">
                  <c:v>13.0</c:v>
                </c:pt>
                <c:pt idx="5">
                  <c:v>13.0</c:v>
                </c:pt>
                <c:pt idx="6">
                  <c:v>13.0</c:v>
                </c:pt>
                <c:pt idx="7">
                  <c:v>13.0</c:v>
                </c:pt>
                <c:pt idx="8">
                  <c:v>14.0</c:v>
                </c:pt>
                <c:pt idx="9">
                  <c:v>18.0</c:v>
                </c:pt>
              </c:numCache>
            </c:numRef>
          </c:val>
        </c:ser>
        <c:dLbls>
          <c:showLegendKey val="0"/>
          <c:showVal val="0"/>
          <c:showCatName val="0"/>
          <c:showSerName val="0"/>
          <c:showPercent val="0"/>
          <c:showBubbleSize val="0"/>
        </c:dLbls>
        <c:gapWidth val="150"/>
        <c:axId val="2075325640"/>
        <c:axId val="2117841576"/>
      </c:barChart>
      <c:catAx>
        <c:axId val="2075325640"/>
        <c:scaling>
          <c:orientation val="minMax"/>
        </c:scaling>
        <c:delete val="0"/>
        <c:axPos val="l"/>
        <c:numFmt formatCode="General" sourceLinked="1"/>
        <c:majorTickMark val="out"/>
        <c:minorTickMark val="none"/>
        <c:tickLblPos val="nextTo"/>
        <c:txPr>
          <a:bodyPr/>
          <a:lstStyle/>
          <a:p>
            <a:pPr>
              <a:defRPr lang="en-US"/>
            </a:pPr>
            <a:endParaRPr lang="en-US"/>
          </a:p>
        </c:txPr>
        <c:crossAx val="2117841576"/>
        <c:crosses val="autoZero"/>
        <c:auto val="1"/>
        <c:lblAlgn val="ctr"/>
        <c:lblOffset val="100"/>
        <c:noMultiLvlLbl val="0"/>
      </c:catAx>
      <c:valAx>
        <c:axId val="211784157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075325640"/>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Sheet1!$B$2:$B$3</c:f>
              <c:numCache>
                <c:formatCode>0%</c:formatCode>
                <c:ptCount val="2"/>
                <c:pt idx="0">
                  <c:v>0.02</c:v>
                </c:pt>
                <c:pt idx="1">
                  <c:v>0.98</c:v>
                </c:pt>
              </c:numCache>
            </c:numRef>
          </c:val>
        </c:ser>
        <c:dLbls>
          <c:showLegendKey val="0"/>
          <c:showVal val="0"/>
          <c:showCatName val="0"/>
          <c:showSerName val="0"/>
          <c:showPercent val="0"/>
          <c:showBubbleSize val="0"/>
        </c:dLbls>
        <c:gapWidth val="150"/>
        <c:axId val="-2142770952"/>
        <c:axId val="-2142718536"/>
      </c:barChart>
      <c:catAx>
        <c:axId val="-2142770952"/>
        <c:scaling>
          <c:orientation val="minMax"/>
        </c:scaling>
        <c:delete val="0"/>
        <c:axPos val="l"/>
        <c:numFmt formatCode="General" sourceLinked="1"/>
        <c:majorTickMark val="out"/>
        <c:minorTickMark val="none"/>
        <c:tickLblPos val="nextTo"/>
        <c:txPr>
          <a:bodyPr/>
          <a:lstStyle/>
          <a:p>
            <a:pPr>
              <a:defRPr lang="en-US"/>
            </a:pPr>
            <a:endParaRPr lang="en-US"/>
          </a:p>
        </c:txPr>
        <c:crossAx val="-2142718536"/>
        <c:crosses val="autoZero"/>
        <c:auto val="1"/>
        <c:lblAlgn val="ctr"/>
        <c:lblOffset val="100"/>
        <c:noMultiLvlLbl val="0"/>
      </c:catAx>
      <c:valAx>
        <c:axId val="-2142718536"/>
        <c:scaling>
          <c:orientation val="minMax"/>
          <c:max val="1.0"/>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77095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I've withdrawn from my studies</c:v>
                </c:pt>
                <c:pt idx="1">
                  <c:v>I've suspended my studies</c:v>
                </c:pt>
                <c:pt idx="2">
                  <c:v>Year four</c:v>
                </c:pt>
                <c:pt idx="3">
                  <c:v>year three</c:v>
                </c:pt>
                <c:pt idx="4">
                  <c:v>Year two</c:v>
                </c:pt>
                <c:pt idx="5">
                  <c:v>Year one</c:v>
                </c:pt>
              </c:strCache>
            </c:strRef>
          </c:cat>
          <c:val>
            <c:numRef>
              <c:f>Sheet1!$B$2:$B$7</c:f>
              <c:numCache>
                <c:formatCode>0%</c:formatCode>
                <c:ptCount val="6"/>
                <c:pt idx="0">
                  <c:v>0.03</c:v>
                </c:pt>
                <c:pt idx="1">
                  <c:v>0.03</c:v>
                </c:pt>
                <c:pt idx="2">
                  <c:v>0.08</c:v>
                </c:pt>
                <c:pt idx="3">
                  <c:v>0.24</c:v>
                </c:pt>
                <c:pt idx="4">
                  <c:v>0.31</c:v>
                </c:pt>
                <c:pt idx="5">
                  <c:v>0.3</c:v>
                </c:pt>
              </c:numCache>
            </c:numRef>
          </c:val>
        </c:ser>
        <c:dLbls>
          <c:showLegendKey val="0"/>
          <c:showVal val="0"/>
          <c:showCatName val="0"/>
          <c:showSerName val="0"/>
          <c:showPercent val="0"/>
          <c:showBubbleSize val="0"/>
        </c:dLbls>
        <c:gapWidth val="150"/>
        <c:axId val="-2142184168"/>
        <c:axId val="-2142181096"/>
      </c:barChart>
      <c:catAx>
        <c:axId val="-2142184168"/>
        <c:scaling>
          <c:orientation val="minMax"/>
        </c:scaling>
        <c:delete val="0"/>
        <c:axPos val="l"/>
        <c:numFmt formatCode="General" sourceLinked="1"/>
        <c:majorTickMark val="out"/>
        <c:minorTickMark val="none"/>
        <c:tickLblPos val="nextTo"/>
        <c:txPr>
          <a:bodyPr/>
          <a:lstStyle/>
          <a:p>
            <a:pPr>
              <a:defRPr lang="en-US"/>
            </a:pPr>
            <a:endParaRPr lang="en-US"/>
          </a:p>
        </c:txPr>
        <c:crossAx val="-2142181096"/>
        <c:crosses val="autoZero"/>
        <c:auto val="1"/>
        <c:lblAlgn val="ctr"/>
        <c:lblOffset val="100"/>
        <c:noMultiLvlLbl val="0"/>
      </c:catAx>
      <c:valAx>
        <c:axId val="-2142181096"/>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18416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numFmt formatCode="0.0%" sourceLinked="0"/>
              <c:spPr>
                <a:noFill/>
                <a:ln w="25385">
                  <a:noFill/>
                </a:ln>
              </c:spPr>
              <c:txPr>
                <a:bodyPr/>
                <a:lstStyle/>
                <a:p>
                  <a:pPr>
                    <a:defRPr lang="en-US"/>
                  </a:pPr>
                  <a:endParaRPr lang="en-US"/>
                </a:p>
              </c:txPr>
              <c:showLegendKey val="0"/>
              <c:showVal val="1"/>
              <c:showCatName val="0"/>
              <c:showSerName val="0"/>
              <c:showPercent val="0"/>
              <c:showBubbleSize val="0"/>
            </c:dLbl>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Asian - Chinese</c:v>
                </c:pt>
                <c:pt idx="1">
                  <c:v>Black - Other, please specify </c:v>
                </c:pt>
                <c:pt idx="2">
                  <c:v>Asian - Indian</c:v>
                </c:pt>
                <c:pt idx="3">
                  <c:v>Asian - Bangladeshi</c:v>
                </c:pt>
                <c:pt idx="4">
                  <c:v>Asian - Other, please specify </c:v>
                </c:pt>
                <c:pt idx="5">
                  <c:v>Black - Caribbean</c:v>
                </c:pt>
                <c:pt idx="6">
                  <c:v>Asian - Pakistani</c:v>
                </c:pt>
                <c:pt idx="7">
                  <c:v>Mixed, please specify </c:v>
                </c:pt>
                <c:pt idx="8">
                  <c:v>White - Other, please specify </c:v>
                </c:pt>
                <c:pt idx="9">
                  <c:v>Black - African</c:v>
                </c:pt>
                <c:pt idx="10">
                  <c:v>White – Caucasian</c:v>
                </c:pt>
              </c:strCache>
            </c:strRef>
          </c:cat>
          <c:val>
            <c:numRef>
              <c:f>Sheet1!$B$2:$B$12</c:f>
              <c:numCache>
                <c:formatCode>0%</c:formatCode>
                <c:ptCount val="11"/>
                <c:pt idx="0">
                  <c:v>0.00342465753424657</c:v>
                </c:pt>
                <c:pt idx="1">
                  <c:v>0.00856164383561644</c:v>
                </c:pt>
                <c:pt idx="2">
                  <c:v>0.0171232876712329</c:v>
                </c:pt>
                <c:pt idx="3">
                  <c:v>0.0222602739726027</c:v>
                </c:pt>
                <c:pt idx="4">
                  <c:v>0.0222602739726027</c:v>
                </c:pt>
                <c:pt idx="5">
                  <c:v>0.0291095890410959</c:v>
                </c:pt>
                <c:pt idx="6">
                  <c:v>0.0325342465753425</c:v>
                </c:pt>
                <c:pt idx="7">
                  <c:v>0.0633561643835616</c:v>
                </c:pt>
                <c:pt idx="8">
                  <c:v>0.0684931506849315</c:v>
                </c:pt>
                <c:pt idx="9">
                  <c:v>0.113013698630137</c:v>
                </c:pt>
                <c:pt idx="10">
                  <c:v>0.61986301369863</c:v>
                </c:pt>
              </c:numCache>
            </c:numRef>
          </c:val>
        </c:ser>
        <c:dLbls>
          <c:showLegendKey val="0"/>
          <c:showVal val="0"/>
          <c:showCatName val="0"/>
          <c:showSerName val="0"/>
          <c:showPercent val="0"/>
          <c:showBubbleSize val="0"/>
        </c:dLbls>
        <c:gapWidth val="150"/>
        <c:axId val="2126116312"/>
        <c:axId val="2126445128"/>
      </c:barChart>
      <c:catAx>
        <c:axId val="2126116312"/>
        <c:scaling>
          <c:orientation val="minMax"/>
        </c:scaling>
        <c:delete val="0"/>
        <c:axPos val="l"/>
        <c:numFmt formatCode="General" sourceLinked="1"/>
        <c:majorTickMark val="out"/>
        <c:minorTickMark val="none"/>
        <c:tickLblPos val="nextTo"/>
        <c:txPr>
          <a:bodyPr/>
          <a:lstStyle/>
          <a:p>
            <a:pPr>
              <a:defRPr lang="en-US"/>
            </a:pPr>
            <a:endParaRPr lang="en-US"/>
          </a:p>
        </c:txPr>
        <c:crossAx val="2126445128"/>
        <c:crosses val="autoZero"/>
        <c:auto val="1"/>
        <c:lblAlgn val="ctr"/>
        <c:lblOffset val="100"/>
        <c:noMultiLvlLbl val="0"/>
      </c:catAx>
      <c:valAx>
        <c:axId val="2126445128"/>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26116312"/>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062546373552"/>
          <c:y val="0.034375"/>
          <c:w val="0.88019245351862"/>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spPr>
              <a:solidFill>
                <a:srgbClr val="FF6600"/>
              </a:solidFill>
            </c:spPr>
          </c:dPt>
          <c:dPt>
            <c:idx val="1"/>
            <c:invertIfNegative val="0"/>
            <c:bubble3D val="0"/>
          </c:dPt>
          <c:dPt>
            <c:idx val="2"/>
            <c:invertIfNegative val="0"/>
            <c:bubble3D val="0"/>
          </c:dPt>
          <c:dPt>
            <c:idx val="3"/>
            <c:invertIfNegative val="0"/>
            <c:bubble3D val="0"/>
          </c:dPt>
          <c:dLbls>
            <c:dLbl>
              <c:idx val="1"/>
              <c:numFmt formatCode="0.0%" sourceLinked="0"/>
              <c:spPr>
                <a:noFill/>
                <a:ln w="25385">
                  <a:noFill/>
                </a:ln>
              </c:spPr>
              <c:txPr>
                <a:bodyPr/>
                <a:lstStyle/>
                <a:p>
                  <a:pPr>
                    <a:defRPr lang="en-US"/>
                  </a:pPr>
                  <a:endParaRPr lang="en-US"/>
                </a:p>
              </c:txPr>
              <c:showLegendKey val="0"/>
              <c:showVal val="1"/>
              <c:showCatName val="0"/>
              <c:showSerName val="0"/>
              <c:showPercent val="0"/>
              <c:showBubbleSize val="0"/>
            </c:dLbl>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None of the above</c:v>
                </c:pt>
                <c:pt idx="1">
                  <c:v>Agriculture and related subjects</c:v>
                </c:pt>
                <c:pt idx="2">
                  <c:v>Veterinary Sciences</c:v>
                </c:pt>
                <c:pt idx="3">
                  <c:v>Architecture, Building and Planning</c:v>
                </c:pt>
                <c:pt idx="4">
                  <c:v>Mass Communication and Documentation</c:v>
                </c:pt>
                <c:pt idx="5">
                  <c:v>Mathematical Sciences</c:v>
                </c:pt>
                <c:pt idx="6">
                  <c:v>Languages</c:v>
                </c:pt>
                <c:pt idx="7">
                  <c:v>Engineering and Technology</c:v>
                </c:pt>
                <c:pt idx="8">
                  <c:v>Physical Sciences</c:v>
                </c:pt>
                <c:pt idx="9">
                  <c:v>Historical and Philosophical Studies</c:v>
                </c:pt>
                <c:pt idx="10">
                  <c:v>Biological Sciences</c:v>
                </c:pt>
                <c:pt idx="11">
                  <c:v>Computer Sciences</c:v>
                </c:pt>
                <c:pt idx="12">
                  <c:v>Law</c:v>
                </c:pt>
                <c:pt idx="13">
                  <c:v>Medicine, Dentistry or other subjects aligned to medicine</c:v>
                </c:pt>
                <c:pt idx="14">
                  <c:v>Education</c:v>
                </c:pt>
                <c:pt idx="15">
                  <c:v>Business and Administrative Studies</c:v>
                </c:pt>
                <c:pt idx="16">
                  <c:v>Creative Arts and Design</c:v>
                </c:pt>
                <c:pt idx="17">
                  <c:v>Social Studies</c:v>
                </c:pt>
              </c:strCache>
            </c:strRef>
          </c:cat>
          <c:val>
            <c:numRef>
              <c:f>Sheet1!$B$2:$B$19</c:f>
              <c:numCache>
                <c:formatCode>0%</c:formatCode>
                <c:ptCount val="18"/>
                <c:pt idx="0">
                  <c:v>0.203767123287671</c:v>
                </c:pt>
                <c:pt idx="1">
                  <c:v>0.00342465753424657</c:v>
                </c:pt>
                <c:pt idx="2">
                  <c:v>0.00513698630136986</c:v>
                </c:pt>
                <c:pt idx="3">
                  <c:v>0.00856164383561644</c:v>
                </c:pt>
                <c:pt idx="4">
                  <c:v>0.0102739726027397</c:v>
                </c:pt>
                <c:pt idx="5">
                  <c:v>0.0171232876712329</c:v>
                </c:pt>
                <c:pt idx="6">
                  <c:v>0.0256849315068493</c:v>
                </c:pt>
                <c:pt idx="7">
                  <c:v>0.0325342465753425</c:v>
                </c:pt>
                <c:pt idx="8">
                  <c:v>0.0325342465753425</c:v>
                </c:pt>
                <c:pt idx="9">
                  <c:v>0.0342465753424657</c:v>
                </c:pt>
                <c:pt idx="10">
                  <c:v>0.0376712328767123</c:v>
                </c:pt>
                <c:pt idx="11">
                  <c:v>0.0428082191780822</c:v>
                </c:pt>
                <c:pt idx="12">
                  <c:v>0.0616438356164383</c:v>
                </c:pt>
                <c:pt idx="13">
                  <c:v>0.0667808219178082</c:v>
                </c:pt>
                <c:pt idx="14">
                  <c:v>0.0753424657534247</c:v>
                </c:pt>
                <c:pt idx="15">
                  <c:v>0.0941780821917808</c:v>
                </c:pt>
                <c:pt idx="16">
                  <c:v>0.113013698630137</c:v>
                </c:pt>
                <c:pt idx="17">
                  <c:v>0.13527397260274</c:v>
                </c:pt>
              </c:numCache>
            </c:numRef>
          </c:val>
        </c:ser>
        <c:dLbls>
          <c:showLegendKey val="0"/>
          <c:showVal val="0"/>
          <c:showCatName val="0"/>
          <c:showSerName val="0"/>
          <c:showPercent val="0"/>
          <c:showBubbleSize val="0"/>
        </c:dLbls>
        <c:gapWidth val="150"/>
        <c:axId val="-2142838584"/>
        <c:axId val="-2142835512"/>
      </c:barChart>
      <c:catAx>
        <c:axId val="-2142838584"/>
        <c:scaling>
          <c:orientation val="minMax"/>
        </c:scaling>
        <c:delete val="0"/>
        <c:axPos val="l"/>
        <c:numFmt formatCode="General" sourceLinked="1"/>
        <c:majorTickMark val="out"/>
        <c:minorTickMark val="none"/>
        <c:tickLblPos val="nextTo"/>
        <c:txPr>
          <a:bodyPr/>
          <a:lstStyle/>
          <a:p>
            <a:pPr>
              <a:defRPr lang="en-US"/>
            </a:pPr>
            <a:endParaRPr lang="en-US"/>
          </a:p>
        </c:txPr>
        <c:crossAx val="-2142835512"/>
        <c:crosses val="autoZero"/>
        <c:auto val="1"/>
        <c:lblAlgn val="ctr"/>
        <c:lblOffset val="100"/>
        <c:noMultiLvlLbl val="0"/>
      </c:catAx>
      <c:valAx>
        <c:axId val="-2142835512"/>
        <c:scaling>
          <c:orientation val="minMax"/>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2838584"/>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441745701725"/>
          <c:y val="0.0343748862837348"/>
          <c:w val="0.498658879172156"/>
          <c:h val="0.862817667322835"/>
        </c:manualLayout>
      </c:layout>
      <c:barChart>
        <c:barDir val="bar"/>
        <c:grouping val="clustered"/>
        <c:varyColors val="0"/>
        <c:ser>
          <c:idx val="0"/>
          <c:order val="0"/>
          <c:tx>
            <c:strRef>
              <c:f>Sheet1!$B$1</c:f>
              <c:strCache>
                <c:ptCount val="1"/>
                <c:pt idx="0">
                  <c:v>Series 1</c:v>
                </c:pt>
              </c:strCache>
            </c:strRef>
          </c:tx>
          <c:spPr>
            <a:solidFill>
              <a:srgbClr val="FF66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6"/>
            <c:invertIfNegative val="0"/>
            <c:bubble3D val="0"/>
          </c:dPt>
          <c:dPt>
            <c:idx val="7"/>
            <c:invertIfNegative val="0"/>
            <c:bubble3D val="0"/>
          </c:dPt>
          <c:dLbls>
            <c:numFmt formatCode="0%" sourceLinked="0"/>
            <c:spPr>
              <a:noFill/>
              <a:ln w="25385">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I’d prefer not to say</c:v>
                </c:pt>
                <c:pt idx="1">
                  <c:v>Yes - I have lived in a residential children's home</c:v>
                </c:pt>
                <c:pt idx="2">
                  <c:v>Yes - I have lived in a residential setting like a secure unit</c:v>
                </c:pt>
                <c:pt idx="3">
                  <c:v>Yes - I have lived in one or more foster homes</c:v>
                </c:pt>
                <c:pt idx="4">
                  <c:v>Yes – other</c:v>
                </c:pt>
                <c:pt idx="5">
                  <c:v>Yes – I have lived with a legal guardian</c:v>
                </c:pt>
                <c:pt idx="6">
                  <c:v>No, but social services were aware of my circumstances</c:v>
                </c:pt>
                <c:pt idx="7">
                  <c:v>No</c:v>
                </c:pt>
              </c:strCache>
            </c:strRef>
          </c:cat>
          <c:val>
            <c:numRef>
              <c:f>Sheet1!$B$2:$B$9</c:f>
              <c:numCache>
                <c:formatCode>0%</c:formatCode>
                <c:ptCount val="8"/>
                <c:pt idx="0">
                  <c:v>0.0496575342465753</c:v>
                </c:pt>
                <c:pt idx="1">
                  <c:v>0.0102739726027397</c:v>
                </c:pt>
                <c:pt idx="2">
                  <c:v>0.0325342465753425</c:v>
                </c:pt>
                <c:pt idx="3">
                  <c:v>0.0410958904109589</c:v>
                </c:pt>
                <c:pt idx="4">
                  <c:v>0.0530821917808219</c:v>
                </c:pt>
                <c:pt idx="5">
                  <c:v>0.0565068493150685</c:v>
                </c:pt>
                <c:pt idx="6">
                  <c:v>0.166095890410959</c:v>
                </c:pt>
                <c:pt idx="7">
                  <c:v>0.590753424657534</c:v>
                </c:pt>
              </c:numCache>
            </c:numRef>
          </c:val>
        </c:ser>
        <c:dLbls>
          <c:showLegendKey val="0"/>
          <c:showVal val="0"/>
          <c:showCatName val="0"/>
          <c:showSerName val="0"/>
          <c:showPercent val="0"/>
          <c:showBubbleSize val="0"/>
        </c:dLbls>
        <c:gapWidth val="150"/>
        <c:axId val="-2146298568"/>
        <c:axId val="-2140699736"/>
      </c:barChart>
      <c:catAx>
        <c:axId val="-2146298568"/>
        <c:scaling>
          <c:orientation val="minMax"/>
        </c:scaling>
        <c:delete val="0"/>
        <c:axPos val="l"/>
        <c:numFmt formatCode="General" sourceLinked="1"/>
        <c:majorTickMark val="out"/>
        <c:minorTickMark val="none"/>
        <c:tickLblPos val="nextTo"/>
        <c:txPr>
          <a:bodyPr/>
          <a:lstStyle/>
          <a:p>
            <a:pPr>
              <a:defRPr lang="en-US"/>
            </a:pPr>
            <a:endParaRPr lang="en-US"/>
          </a:p>
        </c:txPr>
        <c:crossAx val="-2140699736"/>
        <c:crosses val="autoZero"/>
        <c:auto val="1"/>
        <c:lblAlgn val="ctr"/>
        <c:lblOffset val="100"/>
        <c:noMultiLvlLbl val="0"/>
      </c:catAx>
      <c:valAx>
        <c:axId val="-2140699736"/>
        <c:scaling>
          <c:orientation val="minMax"/>
          <c:max val="0.7"/>
        </c:scaling>
        <c:delete val="0"/>
        <c:axPos val="b"/>
        <c:majorGridlines>
          <c:spPr>
            <a:ln>
              <a:solidFill>
                <a:srgbClr val="B1C0BC"/>
              </a:solidFill>
              <a:prstDash val="dash"/>
            </a:ln>
          </c:spPr>
        </c:majorGridlines>
        <c:numFmt formatCode="0%" sourceLinked="0"/>
        <c:majorTickMark val="out"/>
        <c:minorTickMark val="none"/>
        <c:tickLblPos val="nextTo"/>
        <c:txPr>
          <a:bodyPr/>
          <a:lstStyle/>
          <a:p>
            <a:pPr>
              <a:defRPr lang="en-US"/>
            </a:pPr>
            <a:endParaRPr lang="en-US"/>
          </a:p>
        </c:txPr>
        <c:crossAx val="-2146298568"/>
        <c:crosses val="autoZero"/>
        <c:crossBetween val="between"/>
      </c:valAx>
      <c:spPr>
        <a:noFill/>
        <a:ln w="25385">
          <a:noFill/>
        </a:ln>
      </c:spPr>
    </c:plotArea>
    <c:plotVisOnly val="1"/>
    <c:dispBlanksAs val="gap"/>
    <c:showDLblsOverMax val="0"/>
  </c:chart>
  <c:txPr>
    <a:bodyPr/>
    <a:lstStyle/>
    <a:p>
      <a:pPr>
        <a:defRPr sz="999"/>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0.03571</cdr:y>
    </cdr:from>
    <cdr:to>
      <cdr:x>0.27635</cdr:x>
      <cdr:y>0.07143</cdr:y>
    </cdr:to>
    <cdr:sp macro="" textlink="">
      <cdr:nvSpPr>
        <cdr:cNvPr id="15" name="TextBox 14"/>
        <cdr:cNvSpPr txBox="1"/>
      </cdr:nvSpPr>
      <cdr:spPr>
        <a:xfrm xmlns:a="http://schemas.openxmlformats.org/drawingml/2006/main">
          <a:off x="0" y="144016"/>
          <a:ext cx="252028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0A8C191-48FB-4469-8381-7EEF32D3A994}" type="datetimeFigureOut">
              <a:rPr lang="en-GB"/>
              <a:pPr>
                <a:defRPr/>
              </a:pPr>
              <a:t>16/09/2015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92A5D67-3B74-4A53-B07E-7F83096D8C87}" type="slidenum">
              <a:rPr lang="en-GB"/>
              <a:pPr>
                <a:defRPr/>
              </a:pPr>
              <a:t>‹#›</a:t>
            </a:fld>
            <a:endParaRPr lang="en-GB" dirty="0"/>
          </a:p>
        </p:txBody>
      </p:sp>
    </p:spTree>
    <p:extLst>
      <p:ext uri="{BB962C8B-B14F-4D97-AF65-F5344CB8AC3E}">
        <p14:creationId xmlns:p14="http://schemas.microsoft.com/office/powerpoint/2010/main" val="690382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24131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15</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71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45524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17</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84928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18</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25987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50490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22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60088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76853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17137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25</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58561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9893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7</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31155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27</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1725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28</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0419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29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673430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30</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450529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31</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90377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905816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827172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22297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36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73786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39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26568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8</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79207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40</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78065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41</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381057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128476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38510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3882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46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606853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47</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358167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48</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054194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49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624856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50</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10894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233003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51</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459126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52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391503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3033684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04193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55</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671265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56</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287611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57</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256499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58</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547708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59</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659966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60</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53471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10</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22752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61</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4017250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62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638453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5CBF2-6156-4134-9E66-549D0B0B1935}" type="slidenum">
              <a:rPr lang="en-GB">
                <a:solidFill>
                  <a:srgbClr val="000000"/>
                </a:solidFill>
                <a:ea typeface="ＭＳ Ｐゴシック"/>
                <a:cs typeface="ＭＳ Ｐゴシック"/>
              </a:rPr>
              <a:pPr fontAlgn="base">
                <a:spcBef>
                  <a:spcPct val="0"/>
                </a:spcBef>
                <a:spcAft>
                  <a:spcPct val="0"/>
                </a:spcAft>
                <a:defRPr/>
              </a:pPr>
              <a:t>63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702347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64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19246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11</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16721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12</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71364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13</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198161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6289A-A3F5-4C2A-A3B9-1CD59987CC2C}" type="slidenum">
              <a:rPr lang="en-GB">
                <a:solidFill>
                  <a:srgbClr val="000000"/>
                </a:solidFill>
                <a:ea typeface="ＭＳ Ｐゴシック"/>
                <a:cs typeface="ＭＳ Ｐゴシック"/>
              </a:rPr>
              <a:pPr fontAlgn="base">
                <a:spcBef>
                  <a:spcPct val="0"/>
                </a:spcBef>
                <a:spcAft>
                  <a:spcPct val="0"/>
                </a:spcAft>
                <a:defRPr/>
              </a:pPr>
              <a:t>14</a:t>
            </a:fld>
            <a:endParaRPr lang="en-GB" dirty="0">
              <a:solidFill>
                <a:srgbClr val="000000"/>
              </a:solidFill>
              <a:ea typeface="ＭＳ Ｐゴシック"/>
              <a:cs typeface="ＭＳ Ｐゴシック"/>
            </a:endParaRPr>
          </a:p>
        </p:txBody>
      </p:sp>
    </p:spTree>
    <p:extLst>
      <p:ext uri="{BB962C8B-B14F-4D97-AF65-F5344CB8AC3E}">
        <p14:creationId xmlns:p14="http://schemas.microsoft.com/office/powerpoint/2010/main" val="264149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sz="2400">
                <a:solidFill>
                  <a:srgbClr val="000000"/>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sz="2400">
                <a:solidFill>
                  <a:srgbClr val="000000"/>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0" hangingPunct="0">
              <a:defRPr sz="2400">
                <a:solidFill>
                  <a:srgbClr val="000000"/>
                </a:solidFill>
                <a:latin typeface="+mn-lt"/>
                <a:ea typeface="+mn-ea"/>
                <a:cs typeface="+mn-cs"/>
              </a:defRPr>
            </a:lvl1pPr>
          </a:lstStyle>
          <a:p>
            <a:pPr>
              <a:defRPr/>
            </a:pPr>
            <a:fld id="{388364A1-4D01-4A34-A6FA-2162172B8B17}" type="slidenum">
              <a:rPr lang="en-US"/>
              <a:pPr>
                <a:defRPr/>
              </a:pPr>
              <a:t>‹#›</a:t>
            </a:fld>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EW Brand PPT page header.jpg"/>
          <p:cNvPicPr>
            <a:picLocks noChangeAspect="1"/>
          </p:cNvPicPr>
          <p:nvPr/>
        </p:nvPicPr>
        <p:blipFill>
          <a:blip r:embed="rId4"/>
          <a:srcRect/>
          <a:stretch>
            <a:fillRect/>
          </a:stretch>
        </p:blipFill>
        <p:spPr bwMode="auto">
          <a:xfrm>
            <a:off x="12700" y="0"/>
            <a:ext cx="9183688" cy="69103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844675"/>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Lst>
  <p:txStyles>
    <p:title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Verdana" charset="0"/>
          <a:ea typeface="MS PGothic" pitchFamily="34" charset="-128"/>
          <a:cs typeface="ＭＳ Ｐゴシック" charset="0"/>
        </a:defRPr>
      </a:lvl2pPr>
      <a:lvl3pPr algn="l" rtl="0" eaLnBrk="0" fontAlgn="base" hangingPunct="0">
        <a:spcBef>
          <a:spcPct val="0"/>
        </a:spcBef>
        <a:spcAft>
          <a:spcPct val="0"/>
        </a:spcAft>
        <a:defRPr sz="3200">
          <a:solidFill>
            <a:schemeClr val="bg1"/>
          </a:solidFill>
          <a:latin typeface="Verdana" charset="0"/>
          <a:ea typeface="MS PGothic" pitchFamily="34" charset="-128"/>
          <a:cs typeface="ＭＳ Ｐゴシック" charset="0"/>
        </a:defRPr>
      </a:lvl3pPr>
      <a:lvl4pPr algn="l" rtl="0" eaLnBrk="0" fontAlgn="base" hangingPunct="0">
        <a:spcBef>
          <a:spcPct val="0"/>
        </a:spcBef>
        <a:spcAft>
          <a:spcPct val="0"/>
        </a:spcAft>
        <a:defRPr sz="3200">
          <a:solidFill>
            <a:schemeClr val="bg1"/>
          </a:solidFill>
          <a:latin typeface="Verdana" charset="0"/>
          <a:ea typeface="MS PGothic" pitchFamily="34" charset="-128"/>
          <a:cs typeface="ＭＳ Ｐゴシック" charset="0"/>
        </a:defRPr>
      </a:lvl4pPr>
      <a:lvl5pPr algn="l" rtl="0" eaLnBrk="0" fontAlgn="base" hangingPunct="0">
        <a:spcBef>
          <a:spcPct val="0"/>
        </a:spcBef>
        <a:spcAft>
          <a:spcPct val="0"/>
        </a:spcAft>
        <a:defRPr sz="3200">
          <a:solidFill>
            <a:schemeClr val="bg1"/>
          </a:solidFill>
          <a:latin typeface="Verdana" charset="0"/>
          <a:ea typeface="MS PGothic"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chart" Target="../charts/char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p:txBody>
          <a:bodyPr/>
          <a:lstStyle/>
          <a:p>
            <a:pPr eaLnBrk="1" hangingPunct="1"/>
            <a:endParaRPr lang="en-GB" dirty="0" smtClean="0"/>
          </a:p>
        </p:txBody>
      </p:sp>
      <p:sp>
        <p:nvSpPr>
          <p:cNvPr id="5122" name="Subtitle 2"/>
          <p:cNvSpPr>
            <a:spLocks noGrp="1"/>
          </p:cNvSpPr>
          <p:nvPr>
            <p:ph type="subTitle" idx="1"/>
          </p:nvPr>
        </p:nvSpPr>
        <p:spPr/>
        <p:txBody>
          <a:bodyPr/>
          <a:lstStyle/>
          <a:p>
            <a:pPr eaLnBrk="1" hangingPunct="1"/>
            <a:endParaRPr lang="en-GB" dirty="0" smtClean="0"/>
          </a:p>
        </p:txBody>
      </p:sp>
      <p:pic>
        <p:nvPicPr>
          <p:cNvPr id="5123" name="Picture 1" descr="NEW Brand PPT title page.jpg"/>
          <p:cNvPicPr>
            <a:picLocks noChangeAspect="1"/>
          </p:cNvPicPr>
          <p:nvPr/>
        </p:nvPicPr>
        <p:blipFill>
          <a:blip r:embed="rId2"/>
          <a:srcRect/>
          <a:stretch>
            <a:fillRect/>
          </a:stretch>
        </p:blipFill>
        <p:spPr bwMode="auto">
          <a:xfrm>
            <a:off x="12700" y="0"/>
            <a:ext cx="9183688" cy="6910388"/>
          </a:xfrm>
          <a:prstGeom prst="rect">
            <a:avLst/>
          </a:prstGeom>
          <a:noFill/>
          <a:ln w="9525">
            <a:noFill/>
            <a:miter lim="800000"/>
            <a:headEnd/>
            <a:tailEnd/>
          </a:ln>
        </p:spPr>
      </p:pic>
      <p:sp>
        <p:nvSpPr>
          <p:cNvPr id="5129" name="Title Placeholder 1"/>
          <p:cNvSpPr txBox="1">
            <a:spLocks/>
          </p:cNvSpPr>
          <p:nvPr/>
        </p:nvSpPr>
        <p:spPr bwMode="auto">
          <a:xfrm>
            <a:off x="179512" y="2060848"/>
            <a:ext cx="7991475" cy="2569741"/>
          </a:xfrm>
          <a:prstGeom prst="rect">
            <a:avLst/>
          </a:prstGeom>
          <a:noFill/>
          <a:ln w="9525">
            <a:noFill/>
            <a:miter lim="800000"/>
            <a:headEnd/>
            <a:tailEnd/>
          </a:ln>
        </p:spPr>
        <p:txBody>
          <a:bodyPr/>
          <a:lstStyle/>
          <a:p>
            <a:endParaRPr lang="en-GB" altLang="en-US" sz="1400" dirty="0" smtClean="0">
              <a:solidFill>
                <a:srgbClr val="00677F"/>
              </a:solidFill>
              <a:latin typeface="Verdana" pitchFamily="34" charset="0"/>
            </a:endParaRPr>
          </a:p>
          <a:p>
            <a:pPr lvl="0"/>
            <a:r>
              <a:rPr lang="en-GB" altLang="en-US" sz="2000" dirty="0">
                <a:solidFill>
                  <a:srgbClr val="00677F"/>
                </a:solidFill>
                <a:latin typeface="Verdana" pitchFamily="34" charset="0"/>
              </a:rPr>
              <a:t>Research into the participation and profile of estranged students in higher education, and the relative </a:t>
            </a:r>
            <a:r>
              <a:rPr lang="en-GB" altLang="en-US" sz="2000" dirty="0" smtClean="0">
                <a:solidFill>
                  <a:srgbClr val="00677F"/>
                </a:solidFill>
                <a:latin typeface="Verdana" pitchFamily="34" charset="0"/>
              </a:rPr>
              <a:t>experiences for </a:t>
            </a:r>
            <a:r>
              <a:rPr lang="en-GB" altLang="en-US" sz="2000" dirty="0">
                <a:solidFill>
                  <a:srgbClr val="00677F"/>
                </a:solidFill>
                <a:latin typeface="Verdana" pitchFamily="34" charset="0"/>
              </a:rPr>
              <a:t>this cohort</a:t>
            </a:r>
            <a:endParaRPr lang="en-GB" altLang="en-US" sz="1400" dirty="0" smtClean="0">
              <a:solidFill>
                <a:srgbClr val="00677F"/>
              </a:solidFill>
              <a:latin typeface="Verdana" pitchFamily="34" charset="0"/>
            </a:endParaRPr>
          </a:p>
          <a:p>
            <a:endParaRPr lang="en-GB" altLang="en-US" sz="1400" dirty="0">
              <a:solidFill>
                <a:srgbClr val="00677F"/>
              </a:solidFill>
              <a:latin typeface="Verdana" pitchFamily="34" charset="0"/>
            </a:endParaRPr>
          </a:p>
          <a:p>
            <a:endParaRPr lang="en-GB" altLang="en-US" sz="1400" b="1" dirty="0" smtClean="0">
              <a:solidFill>
                <a:srgbClr val="00677F"/>
              </a:solidFill>
              <a:latin typeface="Verdana" pitchFamily="34" charset="0"/>
            </a:endParaRPr>
          </a:p>
          <a:p>
            <a:r>
              <a:rPr lang="en-GB" altLang="en-US" sz="1600" b="1" dirty="0" smtClean="0">
                <a:solidFill>
                  <a:srgbClr val="00677F"/>
                </a:solidFill>
                <a:latin typeface="Verdana" pitchFamily="34" charset="0"/>
              </a:rPr>
              <a:t>August 2015</a:t>
            </a:r>
            <a:endParaRPr lang="en-GB" altLang="en-US" sz="1600" b="1" dirty="0">
              <a:solidFill>
                <a:srgbClr val="00677F"/>
              </a:solidFill>
              <a:latin typeface="Verdana" pitchFamily="34" charset="0"/>
            </a:endParaRPr>
          </a:p>
          <a:p>
            <a:endParaRPr lang="en-GB" altLang="en-US" sz="1600" dirty="0" smtClean="0">
              <a:solidFill>
                <a:srgbClr val="00677F"/>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48680"/>
            <a:ext cx="4571998" cy="108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42882351"/>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Gender</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Demographic: Gender</a:t>
            </a:r>
            <a:endParaRPr lang="en-GB" sz="1000" b="1" dirty="0">
              <a:latin typeface="+mn-lt"/>
            </a:endParaRPr>
          </a:p>
        </p:txBody>
      </p:sp>
      <p:sp>
        <p:nvSpPr>
          <p:cNvPr id="7" name="Title 1"/>
          <p:cNvSpPr>
            <a:spLocks noGrp="1"/>
          </p:cNvSpPr>
          <p:nvPr>
            <p:ph type="ctrTitle"/>
          </p:nvPr>
        </p:nvSpPr>
        <p:spPr>
          <a:xfrm>
            <a:off x="468313" y="377394"/>
            <a:ext cx="7988300" cy="1008063"/>
          </a:xfrm>
          <a:extLst/>
        </p:spPr>
        <p:txBody>
          <a:bodyPr/>
          <a:lstStyle/>
          <a:p>
            <a:pPr eaLnBrk="1" fontAlgn="auto" hangingPunct="1">
              <a:spcBef>
                <a:spcPts val="0"/>
              </a:spcBef>
              <a:spcAft>
                <a:spcPts val="0"/>
              </a:spcAft>
              <a:defRPr/>
            </a:pPr>
            <a:r>
              <a:rPr lang="en-GB" sz="1400" kern="1200" dirty="0" smtClean="0">
                <a:solidFill>
                  <a:prstClr val="white"/>
                </a:solidFill>
                <a:ea typeface="+mj-ea"/>
              </a:rPr>
              <a:t>There is an evident gender bias within the sample, with just under three-quarters being female.  </a:t>
            </a:r>
            <a:endParaRPr lang="en-GB" sz="1400" kern="1200" dirty="0">
              <a:solidFill>
                <a:prstClr val="white"/>
              </a:solidFill>
              <a:ea typeface="+mj-ea"/>
            </a:endParaRPr>
          </a:p>
        </p:txBody>
      </p:sp>
      <p:sp>
        <p:nvSpPr>
          <p:cNvPr id="6" name="Parallelogram 11"/>
          <p:cNvSpPr>
            <a:spLocks noChangeArrowheads="1"/>
          </p:cNvSpPr>
          <p:nvPr/>
        </p:nvSpPr>
        <p:spPr bwMode="auto">
          <a:xfrm>
            <a:off x="5652705" y="1856583"/>
            <a:ext cx="3456384" cy="3879134"/>
          </a:xfrm>
          <a:prstGeom prst="parallelogram">
            <a:avLst>
              <a:gd name="adj" fmla="val 16197"/>
            </a:avLst>
          </a:prstGeom>
          <a:solidFill>
            <a:srgbClr val="E10098">
              <a:alpha val="60000"/>
            </a:srgbClr>
          </a:solidFill>
          <a:ln w="9525" algn="ctr">
            <a:noFill/>
            <a:round/>
            <a:headEnd/>
            <a:tailEnd/>
          </a:ln>
        </p:spPr>
        <p:txBody>
          <a:bodyPr anchor="ctr"/>
          <a:lstStyle/>
          <a:p>
            <a:r>
              <a:rPr lang="en-GB" sz="1200" dirty="0" smtClean="0">
                <a:solidFill>
                  <a:schemeClr val="bg1"/>
                </a:solidFill>
                <a:latin typeface="Verdana" pitchFamily="34" charset="0"/>
              </a:rPr>
              <a:t>However</a:t>
            </a:r>
            <a:r>
              <a:rPr lang="en-GB" sz="1200" dirty="0" smtClean="0">
                <a:solidFill>
                  <a:schemeClr val="bg1"/>
                </a:solidFill>
                <a:latin typeface="Verdana" pitchFamily="34" charset="0"/>
              </a:rPr>
              <a:t>, according to HESA (2013~14 data), there is a greater proportion </a:t>
            </a:r>
            <a:r>
              <a:rPr lang="en-GB" sz="1200" dirty="0">
                <a:solidFill>
                  <a:schemeClr val="bg1"/>
                </a:solidFill>
                <a:latin typeface="Verdana" pitchFamily="34" charset="0"/>
              </a:rPr>
              <a:t>of female students (</a:t>
            </a:r>
            <a:r>
              <a:rPr lang="en-GB" sz="1200" dirty="0" smtClean="0">
                <a:solidFill>
                  <a:schemeClr val="bg1"/>
                </a:solidFill>
                <a:latin typeface="Verdana" pitchFamily="34" charset="0"/>
              </a:rPr>
              <a:t>56%) in higher education in </a:t>
            </a:r>
            <a:r>
              <a:rPr lang="en-GB" sz="1200" dirty="0">
                <a:solidFill>
                  <a:schemeClr val="bg1"/>
                </a:solidFill>
                <a:latin typeface="Verdana" pitchFamily="34" charset="0"/>
              </a:rPr>
              <a:t>the </a:t>
            </a:r>
            <a:r>
              <a:rPr lang="en-GB" sz="1200" dirty="0" smtClean="0">
                <a:solidFill>
                  <a:schemeClr val="bg1"/>
                </a:solidFill>
                <a:latin typeface="Verdana" pitchFamily="34" charset="0"/>
              </a:rPr>
              <a:t>UK.</a:t>
            </a:r>
          </a:p>
          <a:p>
            <a:endParaRPr lang="en-GB" sz="1200" dirty="0">
              <a:solidFill>
                <a:schemeClr val="bg1"/>
              </a:solidFill>
              <a:latin typeface="Verdana" pitchFamily="34" charset="0"/>
            </a:endParaRPr>
          </a:p>
          <a:p>
            <a:r>
              <a:rPr lang="en-GB" sz="1200" dirty="0">
                <a:solidFill>
                  <a:schemeClr val="bg1"/>
                </a:solidFill>
                <a:latin typeface="Verdana" pitchFamily="34" charset="0"/>
              </a:rPr>
              <a:t>Whilst this weighting is indicative of the wider population, </a:t>
            </a:r>
            <a:r>
              <a:rPr lang="en-GB" sz="1200" dirty="0" smtClean="0">
                <a:solidFill>
                  <a:schemeClr val="bg1"/>
                </a:solidFill>
                <a:latin typeface="Verdana" pitchFamily="34" charset="0"/>
              </a:rPr>
              <a:t>it is exaggerated more so within this sample and it </a:t>
            </a:r>
            <a:r>
              <a:rPr lang="en-GB" sz="1200" dirty="0">
                <a:solidFill>
                  <a:schemeClr val="bg1"/>
                </a:solidFill>
                <a:latin typeface="Verdana" pitchFamily="34" charset="0"/>
              </a:rPr>
              <a:t>is crucial to take this gender gap into consideration when interpreting the data</a:t>
            </a:r>
            <a:endParaRPr lang="en-GB" sz="1200" dirty="0" smtClean="0">
              <a:solidFill>
                <a:schemeClr val="bg1"/>
              </a:solidFill>
              <a:latin typeface="Verdana" pitchFamily="34" charset="0"/>
            </a:endParaRPr>
          </a:p>
        </p:txBody>
      </p:sp>
    </p:spTree>
    <p:extLst>
      <p:ext uri="{BB962C8B-B14F-4D97-AF65-F5344CB8AC3E}">
        <p14:creationId xmlns:p14="http://schemas.microsoft.com/office/powerpoint/2010/main" val="31817546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974659183"/>
              </p:ext>
            </p:extLst>
          </p:nvPr>
        </p:nvGraphicFramePr>
        <p:xfrm>
          <a:off x="539552" y="1988840"/>
          <a:ext cx="6480720"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491880" y="1628800"/>
            <a:ext cx="3384376"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HEIs – Top 10 given universities</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Demographic: HEI</a:t>
            </a:r>
            <a:endParaRPr lang="en-GB" sz="1000" b="1" dirty="0">
              <a:latin typeface="+mn-lt"/>
            </a:endParaRPr>
          </a:p>
        </p:txBody>
      </p:sp>
      <p:sp>
        <p:nvSpPr>
          <p:cNvPr id="7"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400" kern="1200" dirty="0" smtClean="0">
                <a:solidFill>
                  <a:prstClr val="white"/>
                </a:solidFill>
                <a:ea typeface="+mj-ea"/>
              </a:rPr>
              <a:t>A wide range of universities are attended by respondents, across all regions.   Leeds Beckett University has the greatest number of respondents attending it.</a:t>
            </a:r>
            <a:r>
              <a:rPr lang="en-GB" sz="1400" kern="1200" dirty="0">
                <a:solidFill>
                  <a:prstClr val="white"/>
                </a:solidFill>
                <a:ea typeface="+mj-ea"/>
              </a:rPr>
              <a:t/>
            </a:r>
            <a:br>
              <a:rPr lang="en-GB" sz="1400" kern="1200" dirty="0">
                <a:solidFill>
                  <a:prstClr val="white"/>
                </a:solidFill>
                <a:ea typeface="+mj-ea"/>
              </a:rPr>
            </a:br>
            <a:endParaRPr lang="en-GB" sz="1400" kern="1200" dirty="0">
              <a:solidFill>
                <a:prstClr val="white"/>
              </a:solidFill>
              <a:ea typeface="+mj-ea"/>
            </a:endParaRPr>
          </a:p>
        </p:txBody>
      </p:sp>
      <p:sp>
        <p:nvSpPr>
          <p:cNvPr id="6" name="Parallelogram 11"/>
          <p:cNvSpPr>
            <a:spLocks noChangeArrowheads="1"/>
          </p:cNvSpPr>
          <p:nvPr/>
        </p:nvSpPr>
        <p:spPr bwMode="auto">
          <a:xfrm>
            <a:off x="7272338" y="4221088"/>
            <a:ext cx="1800124" cy="998814"/>
          </a:xfrm>
          <a:prstGeom prst="parallelogram">
            <a:avLst>
              <a:gd name="adj" fmla="val 16197"/>
            </a:avLst>
          </a:prstGeom>
          <a:solidFill>
            <a:srgbClr val="E10098">
              <a:alpha val="60000"/>
            </a:srgbClr>
          </a:solidFill>
          <a:ln w="9525" algn="ctr">
            <a:noFill/>
            <a:round/>
            <a:headEnd/>
            <a:tailEnd/>
          </a:ln>
        </p:spPr>
        <p:txBody>
          <a:bodyPr anchor="ctr"/>
          <a:lstStyle/>
          <a:p>
            <a:r>
              <a:rPr lang="en-GB" sz="1200" dirty="0" smtClean="0">
                <a:solidFill>
                  <a:schemeClr val="bg1"/>
                </a:solidFill>
                <a:latin typeface="Verdana" pitchFamily="34" charset="0"/>
              </a:rPr>
              <a:t>165 universities were listed in total</a:t>
            </a:r>
          </a:p>
        </p:txBody>
      </p:sp>
      <p:sp>
        <p:nvSpPr>
          <p:cNvPr id="8" name="TextBox 5"/>
          <p:cNvSpPr txBox="1">
            <a:spLocks noChangeArrowheads="1"/>
          </p:cNvSpPr>
          <p:nvPr/>
        </p:nvSpPr>
        <p:spPr bwMode="auto">
          <a:xfrm>
            <a:off x="4788024" y="6060214"/>
            <a:ext cx="792088" cy="246221"/>
          </a:xfrm>
          <a:prstGeom prst="rect">
            <a:avLst/>
          </a:prstGeom>
          <a:noFill/>
          <a:ln w="9525">
            <a:noFill/>
            <a:miter lim="800000"/>
            <a:headEnd/>
            <a:tailEnd/>
          </a:ln>
        </p:spPr>
        <p:txBody>
          <a:bodyPr wrap="square">
            <a:spAutoFit/>
          </a:bodyPr>
          <a:lstStyle/>
          <a:p>
            <a:r>
              <a:rPr lang="en-GB" sz="1000" dirty="0" smtClean="0">
                <a:latin typeface="+mn-lt"/>
              </a:rPr>
              <a:t>Numbers</a:t>
            </a:r>
            <a:endParaRPr lang="en-GB" sz="1000" b="1" dirty="0">
              <a:latin typeface="+mn-lt"/>
            </a:endParaRPr>
          </a:p>
        </p:txBody>
      </p:sp>
    </p:spTree>
    <p:extLst>
      <p:ext uri="{BB962C8B-B14F-4D97-AF65-F5344CB8AC3E}">
        <p14:creationId xmlns:p14="http://schemas.microsoft.com/office/powerpoint/2010/main" val="11220071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2841407430"/>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Workstage withdrawn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Demographic: Is workstage withdrawn?</a:t>
            </a:r>
            <a:endParaRPr lang="en-GB" sz="1000" b="1" dirty="0">
              <a:latin typeface="+mn-lt"/>
            </a:endParaRPr>
          </a:p>
        </p:txBody>
      </p:sp>
      <p:sp>
        <p:nvSpPr>
          <p:cNvPr id="7"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400" kern="1200" dirty="0" smtClean="0">
                <a:solidFill>
                  <a:prstClr val="white"/>
                </a:solidFill>
                <a:ea typeface="+mj-ea"/>
              </a:rPr>
              <a:t>98% state that their workstage is not withdrawn</a:t>
            </a:r>
            <a:r>
              <a:rPr lang="en-GB" sz="1400" kern="1200" dirty="0">
                <a:solidFill>
                  <a:prstClr val="white"/>
                </a:solidFill>
                <a:ea typeface="+mj-ea"/>
              </a:rPr>
              <a:t/>
            </a:r>
            <a:br>
              <a:rPr lang="en-GB" sz="1400" kern="1200" dirty="0">
                <a:solidFill>
                  <a:prstClr val="white"/>
                </a:solidFill>
                <a:ea typeface="+mj-ea"/>
              </a:rPr>
            </a:br>
            <a:endParaRPr lang="en-GB" sz="1400" kern="1200" dirty="0">
              <a:solidFill>
                <a:prstClr val="white"/>
              </a:solidFill>
              <a:ea typeface="+mj-ea"/>
            </a:endParaRPr>
          </a:p>
        </p:txBody>
      </p:sp>
    </p:spTree>
    <p:extLst>
      <p:ext uri="{BB962C8B-B14F-4D97-AF65-F5344CB8AC3E}">
        <p14:creationId xmlns:p14="http://schemas.microsoft.com/office/powerpoint/2010/main" val="28578430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185234323"/>
              </p:ext>
            </p:extLst>
          </p:nvPr>
        </p:nvGraphicFramePr>
        <p:xfrm>
          <a:off x="251520" y="1988840"/>
          <a:ext cx="5904657"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411760" y="1628800"/>
            <a:ext cx="352839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Level of study</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Q1. What stage of your studies are you in?</a:t>
            </a:r>
            <a:endParaRPr lang="en-GB" sz="1000" b="1" dirty="0">
              <a:latin typeface="+mn-lt"/>
            </a:endParaRP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 range of year groups are represented, with three out of ten being in their first year.  6% report that they have either suspended or withdrawn from their studies</a:t>
            </a:r>
            <a:endParaRPr lang="en-GB" sz="1400" kern="1200" dirty="0">
              <a:solidFill>
                <a:prstClr val="white"/>
              </a:solidFill>
              <a:ea typeface="+mn-ea"/>
              <a:cs typeface="+mn-cs"/>
            </a:endParaRPr>
          </a:p>
        </p:txBody>
      </p:sp>
      <p:cxnSp>
        <p:nvCxnSpPr>
          <p:cNvPr id="4" name="Straight Arrow Connector 3"/>
          <p:cNvCxnSpPr/>
          <p:nvPr/>
        </p:nvCxnSpPr>
        <p:spPr bwMode="auto">
          <a:xfrm flipV="1">
            <a:off x="3264607" y="4869160"/>
            <a:ext cx="3035585" cy="16476"/>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V="1">
            <a:off x="3264606" y="5445224"/>
            <a:ext cx="3035585" cy="16476"/>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6444207" y="4570284"/>
            <a:ext cx="2304257" cy="461665"/>
          </a:xfrm>
          <a:prstGeom prst="rect">
            <a:avLst/>
          </a:prstGeom>
          <a:noFill/>
        </p:spPr>
        <p:txBody>
          <a:bodyPr wrap="square" rtlCol="0">
            <a:spAutoFit/>
          </a:bodyPr>
          <a:lstStyle/>
          <a:p>
            <a:r>
              <a:rPr lang="en-GB" sz="1200" dirty="0" smtClean="0">
                <a:solidFill>
                  <a:srgbClr val="425563"/>
                </a:solidFill>
                <a:latin typeface="+mn-lt"/>
              </a:rPr>
              <a:t>4% of females have done so (2% of males)</a:t>
            </a:r>
            <a:endParaRPr lang="en-GB" sz="1200" dirty="0">
              <a:solidFill>
                <a:srgbClr val="425563"/>
              </a:solidFill>
              <a:latin typeface="+mn-lt"/>
            </a:endParaRPr>
          </a:p>
        </p:txBody>
      </p:sp>
      <p:sp>
        <p:nvSpPr>
          <p:cNvPr id="12" name="Parallelogram 11"/>
          <p:cNvSpPr>
            <a:spLocks noChangeArrowheads="1"/>
          </p:cNvSpPr>
          <p:nvPr/>
        </p:nvSpPr>
        <p:spPr bwMode="auto">
          <a:xfrm>
            <a:off x="6372200" y="5099992"/>
            <a:ext cx="2448272" cy="784458"/>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Males are more likely than females to have withdrawn from their studies (5%, cf. 2%)</a:t>
            </a:r>
          </a:p>
        </p:txBody>
      </p:sp>
    </p:spTree>
    <p:extLst>
      <p:ext uri="{BB962C8B-B14F-4D97-AF65-F5344CB8AC3E}">
        <p14:creationId xmlns:p14="http://schemas.microsoft.com/office/powerpoint/2010/main" val="25458285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631531198"/>
              </p:ext>
            </p:extLst>
          </p:nvPr>
        </p:nvGraphicFramePr>
        <p:xfrm>
          <a:off x="395536" y="1988840"/>
          <a:ext cx="5760641"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411760" y="1628800"/>
            <a:ext cx="3600400"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Ethnic origin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endParaRPr lang="en-GB" sz="1000" dirty="0" smtClean="0">
              <a:latin typeface="+mn-lt"/>
            </a:endParaRPr>
          </a:p>
          <a:p>
            <a:pPr lvl="0" defTabSz="432000"/>
            <a:r>
              <a:rPr lang="en-GB" sz="1000" b="1" dirty="0" smtClean="0">
                <a:latin typeface="+mn-lt"/>
              </a:rPr>
              <a:t>Q2. </a:t>
            </a:r>
            <a:r>
              <a:rPr lang="en-GB" sz="1000" b="1" dirty="0">
                <a:latin typeface="+mn-lt"/>
              </a:rPr>
              <a:t>What is your ethnic origin</a:t>
            </a:r>
            <a:r>
              <a:rPr lang="en-GB" sz="1000" b="1" dirty="0" smtClean="0">
                <a:latin typeface="+mn-lt"/>
              </a:rPr>
              <a:t>?</a:t>
            </a:r>
            <a:endParaRPr lang="en-GB" sz="1000" b="1" dirty="0">
              <a:latin typeface="+mn-lt"/>
            </a:endParaRP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seven out of ten (69%) identify as being white</a:t>
            </a:r>
            <a:endParaRPr lang="en-GB" sz="1400" kern="1200" dirty="0">
              <a:solidFill>
                <a:prstClr val="white"/>
              </a:solidFill>
              <a:ea typeface="+mn-ea"/>
              <a:cs typeface="+mn-cs"/>
            </a:endParaRPr>
          </a:p>
        </p:txBody>
      </p:sp>
      <p:sp>
        <p:nvSpPr>
          <p:cNvPr id="7" name="Parallelogram 6"/>
          <p:cNvSpPr>
            <a:spLocks noChangeArrowheads="1"/>
          </p:cNvSpPr>
          <p:nvPr/>
        </p:nvSpPr>
        <p:spPr bwMode="auto">
          <a:xfrm>
            <a:off x="6588224" y="2028659"/>
            <a:ext cx="1858864" cy="496426"/>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More likely for males to be so</a:t>
            </a:r>
          </a:p>
        </p:txBody>
      </p:sp>
      <p:cxnSp>
        <p:nvCxnSpPr>
          <p:cNvPr id="9" name="Straight Arrow Connector 8"/>
          <p:cNvCxnSpPr/>
          <p:nvPr/>
        </p:nvCxnSpPr>
        <p:spPr bwMode="auto">
          <a:xfrm>
            <a:off x="6034740" y="2293348"/>
            <a:ext cx="504056" cy="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Parallelogram 11"/>
          <p:cNvSpPr>
            <a:spLocks noChangeArrowheads="1"/>
          </p:cNvSpPr>
          <p:nvPr/>
        </p:nvSpPr>
        <p:spPr bwMode="auto">
          <a:xfrm>
            <a:off x="6588224" y="2697254"/>
            <a:ext cx="1858864" cy="496426"/>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More likely for females to be so</a:t>
            </a:r>
          </a:p>
        </p:txBody>
      </p:sp>
      <p:cxnSp>
        <p:nvCxnSpPr>
          <p:cNvPr id="17" name="Straight Arrow Connector 16"/>
          <p:cNvCxnSpPr/>
          <p:nvPr/>
        </p:nvCxnSpPr>
        <p:spPr bwMode="auto">
          <a:xfrm flipV="1">
            <a:off x="3512748" y="2928991"/>
            <a:ext cx="3035585" cy="16476"/>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Parallelogram 11"/>
          <p:cNvSpPr>
            <a:spLocks noChangeArrowheads="1"/>
          </p:cNvSpPr>
          <p:nvPr/>
        </p:nvSpPr>
        <p:spPr bwMode="auto">
          <a:xfrm>
            <a:off x="6491561" y="4103006"/>
            <a:ext cx="2052190" cy="1214838"/>
          </a:xfrm>
          <a:prstGeom prst="parallelogram">
            <a:avLst>
              <a:gd name="adj" fmla="val 16197"/>
            </a:avLst>
          </a:prstGeom>
          <a:solidFill>
            <a:srgbClr val="E10098">
              <a:alpha val="60000"/>
            </a:srgbClr>
          </a:solidFill>
          <a:ln w="9525" algn="ctr">
            <a:noFill/>
            <a:round/>
            <a:headEnd/>
            <a:tailEnd/>
          </a:ln>
        </p:spPr>
        <p:txBody>
          <a:bodyPr anchor="ctr"/>
          <a:lstStyle/>
          <a:p>
            <a:r>
              <a:rPr lang="en-GB" sz="1200" dirty="0" smtClean="0">
                <a:solidFill>
                  <a:schemeClr val="bg1"/>
                </a:solidFill>
                <a:latin typeface="Verdana" pitchFamily="34" charset="0"/>
              </a:rPr>
              <a:t>31% </a:t>
            </a:r>
            <a:r>
              <a:rPr lang="en-GB" sz="1200" dirty="0">
                <a:solidFill>
                  <a:schemeClr val="bg1"/>
                </a:solidFill>
                <a:latin typeface="Verdana" pitchFamily="34" charset="0"/>
              </a:rPr>
              <a:t>are classed </a:t>
            </a:r>
            <a:r>
              <a:rPr lang="en-GB" sz="1200" dirty="0" smtClean="0">
                <a:solidFill>
                  <a:schemeClr val="bg1"/>
                </a:solidFill>
                <a:latin typeface="Verdana" pitchFamily="34" charset="0"/>
              </a:rPr>
              <a:t>as of Black</a:t>
            </a:r>
            <a:r>
              <a:rPr lang="en-GB" sz="1200" dirty="0">
                <a:solidFill>
                  <a:schemeClr val="bg1"/>
                </a:solidFill>
                <a:latin typeface="Verdana" pitchFamily="34" charset="0"/>
              </a:rPr>
              <a:t>, </a:t>
            </a:r>
            <a:r>
              <a:rPr lang="en-GB" sz="1200" dirty="0" smtClean="0">
                <a:solidFill>
                  <a:schemeClr val="bg1"/>
                </a:solidFill>
                <a:latin typeface="Verdana" pitchFamily="34" charset="0"/>
              </a:rPr>
              <a:t>Asian </a:t>
            </a:r>
            <a:r>
              <a:rPr lang="en-GB" sz="1200" dirty="0">
                <a:solidFill>
                  <a:schemeClr val="bg1"/>
                </a:solidFill>
                <a:latin typeface="Verdana" pitchFamily="34" charset="0"/>
              </a:rPr>
              <a:t>and Minority </a:t>
            </a:r>
            <a:r>
              <a:rPr lang="en-GB" sz="1200" dirty="0" smtClean="0">
                <a:solidFill>
                  <a:schemeClr val="bg1"/>
                </a:solidFill>
                <a:latin typeface="Verdana" pitchFamily="34" charset="0"/>
              </a:rPr>
              <a:t>Ethnicity (BME)</a:t>
            </a:r>
          </a:p>
        </p:txBody>
      </p:sp>
    </p:spTree>
    <p:extLst>
      <p:ext uri="{BB962C8B-B14F-4D97-AF65-F5344CB8AC3E}">
        <p14:creationId xmlns:p14="http://schemas.microsoft.com/office/powerpoint/2010/main" val="27448742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650499978"/>
              </p:ext>
            </p:extLst>
          </p:nvPr>
        </p:nvGraphicFramePr>
        <p:xfrm>
          <a:off x="323528" y="1988840"/>
          <a:ext cx="6840760"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563888" y="1628800"/>
            <a:ext cx="3384376"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Subject studied</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Q4. Which </a:t>
            </a:r>
            <a:r>
              <a:rPr lang="en-GB" sz="1000" b="1" dirty="0">
                <a:latin typeface="+mn-lt"/>
              </a:rPr>
              <a:t>of the following is closest to the subject  you are studying?</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a:solidFill>
                  <a:prstClr val="white"/>
                </a:solidFill>
              </a:rPr>
              <a:t>A broad range of subjects are </a:t>
            </a:r>
            <a:r>
              <a:rPr lang="en-GB" sz="1400" kern="1200" dirty="0" smtClean="0">
                <a:solidFill>
                  <a:prstClr val="white"/>
                </a:solidFill>
              </a:rPr>
              <a:t>studied, with social studies being the most popular amongst the chosen list</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5466041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766125790"/>
              </p:ext>
            </p:extLst>
          </p:nvPr>
        </p:nvGraphicFramePr>
        <p:xfrm>
          <a:off x="323528" y="1988840"/>
          <a:ext cx="7056784"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635896" y="1582831"/>
            <a:ext cx="352839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Local Authority care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Have </a:t>
            </a:r>
            <a:r>
              <a:rPr lang="en-GB" sz="1000" b="1" dirty="0">
                <a:latin typeface="+mn-lt"/>
              </a:rPr>
              <a:t>you ever been in Local Authority care? (please tick all applicable options)</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One in five of respondents have been in local authority care</a:t>
            </a:r>
            <a:endParaRPr lang="en-GB" sz="1400" kern="1200" dirty="0">
              <a:solidFill>
                <a:prstClr val="white"/>
              </a:solidFill>
              <a:ea typeface="+mn-ea"/>
              <a:cs typeface="+mn-cs"/>
            </a:endParaRPr>
          </a:p>
        </p:txBody>
      </p:sp>
      <p:sp>
        <p:nvSpPr>
          <p:cNvPr id="6" name="Right Brace 5"/>
          <p:cNvSpPr/>
          <p:nvPr/>
        </p:nvSpPr>
        <p:spPr bwMode="auto">
          <a:xfrm>
            <a:off x="7272338" y="2276870"/>
            <a:ext cx="360040" cy="736345"/>
          </a:xfrm>
          <a:prstGeom prst="rightBrace">
            <a:avLst>
              <a:gd name="adj1" fmla="val 38840"/>
              <a:gd name="adj2" fmla="val 50000"/>
            </a:avLst>
          </a:prstGeom>
          <a:noFill/>
          <a:ln w="9525" cap="flat" cmpd="sng" algn="ctr">
            <a:solidFill>
              <a:srgbClr val="E1009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7647478" y="2366884"/>
            <a:ext cx="1440122" cy="646331"/>
          </a:xfrm>
          <a:prstGeom prst="rect">
            <a:avLst/>
          </a:prstGeom>
          <a:noFill/>
        </p:spPr>
        <p:txBody>
          <a:bodyPr wrap="square" rtlCol="0">
            <a:spAutoFit/>
          </a:bodyPr>
          <a:lstStyle/>
          <a:p>
            <a:r>
              <a:rPr lang="en-GB" sz="1200" dirty="0" smtClean="0">
                <a:solidFill>
                  <a:srgbClr val="425563"/>
                </a:solidFill>
                <a:latin typeface="+mn-lt"/>
              </a:rPr>
              <a:t>76% have not been in local authority care</a:t>
            </a:r>
            <a:endParaRPr lang="en-GB" sz="1200" dirty="0">
              <a:solidFill>
                <a:srgbClr val="425563"/>
              </a:solidFill>
              <a:latin typeface="+mn-lt"/>
            </a:endParaRPr>
          </a:p>
        </p:txBody>
      </p:sp>
      <p:sp>
        <p:nvSpPr>
          <p:cNvPr id="9" name="Right Brace 8"/>
          <p:cNvSpPr/>
          <p:nvPr/>
        </p:nvSpPr>
        <p:spPr bwMode="auto">
          <a:xfrm>
            <a:off x="7287438" y="3140968"/>
            <a:ext cx="360040" cy="2160240"/>
          </a:xfrm>
          <a:prstGeom prst="rightBrace">
            <a:avLst>
              <a:gd name="adj1" fmla="val 38840"/>
              <a:gd name="adj2" fmla="val 50000"/>
            </a:avLst>
          </a:prstGeom>
          <a:noFill/>
          <a:ln w="9525" cap="flat" cmpd="sng" algn="ctr">
            <a:solidFill>
              <a:srgbClr val="00AEC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TextBox 9"/>
          <p:cNvSpPr txBox="1"/>
          <p:nvPr/>
        </p:nvSpPr>
        <p:spPr>
          <a:xfrm>
            <a:off x="7647186" y="3897922"/>
            <a:ext cx="1440122" cy="646331"/>
          </a:xfrm>
          <a:prstGeom prst="rect">
            <a:avLst/>
          </a:prstGeom>
          <a:noFill/>
        </p:spPr>
        <p:txBody>
          <a:bodyPr wrap="square" rtlCol="0">
            <a:spAutoFit/>
          </a:bodyPr>
          <a:lstStyle/>
          <a:p>
            <a:r>
              <a:rPr lang="en-GB" sz="1200" dirty="0" smtClean="0">
                <a:solidFill>
                  <a:srgbClr val="425563"/>
                </a:solidFill>
                <a:latin typeface="+mn-lt"/>
              </a:rPr>
              <a:t>19% have been in local authority care</a:t>
            </a:r>
            <a:endParaRPr lang="en-GB" sz="1200" dirty="0">
              <a:solidFill>
                <a:srgbClr val="425563"/>
              </a:solidFill>
              <a:latin typeface="+mn-lt"/>
            </a:endParaRPr>
          </a:p>
        </p:txBody>
      </p:sp>
    </p:spTree>
    <p:extLst>
      <p:ext uri="{BB962C8B-B14F-4D97-AF65-F5344CB8AC3E}">
        <p14:creationId xmlns:p14="http://schemas.microsoft.com/office/powerpoint/2010/main" val="30212898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Student life: motivations</a:t>
            </a:r>
            <a:r>
              <a:rPr lang="en-GB" sz="3200" dirty="0">
                <a:solidFill>
                  <a:srgbClr val="FFFFFF"/>
                </a:solidFill>
                <a:latin typeface="Verdana" pitchFamily="34" charset="0"/>
              </a:rPr>
              <a:t> </a:t>
            </a:r>
            <a:r>
              <a:rPr lang="en-GB" sz="3200" dirty="0" smtClean="0">
                <a:solidFill>
                  <a:srgbClr val="FFFFFF"/>
                </a:solidFill>
                <a:latin typeface="Verdana" pitchFamily="34" charset="0"/>
              </a:rPr>
              <a:t>and accommodation</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21641805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2730161130"/>
              </p:ext>
            </p:extLst>
          </p:nvPr>
        </p:nvGraphicFramePr>
        <p:xfrm>
          <a:off x="251520" y="1988840"/>
          <a:ext cx="6552728"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987824" y="1628800"/>
            <a:ext cx="3960440"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Motivator for choosing higher education provider</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What </a:t>
            </a:r>
            <a:r>
              <a:rPr lang="en-GB" sz="1000" b="1" dirty="0">
                <a:latin typeface="+mn-lt"/>
              </a:rPr>
              <a:t>motivated you to choose your higher education provider?</a:t>
            </a:r>
          </a:p>
        </p:txBody>
      </p:sp>
      <p:sp>
        <p:nvSpPr>
          <p:cNvPr id="7"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Their specific course content and structure is the main driver for choosing their university, followed by the institution’s location</a:t>
            </a:r>
            <a:endParaRPr lang="en-GB" sz="1400" kern="1200" dirty="0">
              <a:solidFill>
                <a:prstClr val="white"/>
              </a:solidFill>
              <a:ea typeface="+mn-ea"/>
              <a:cs typeface="+mn-cs"/>
            </a:endParaRPr>
          </a:p>
        </p:txBody>
      </p:sp>
      <p:sp>
        <p:nvSpPr>
          <p:cNvPr id="9" name="Parallelogram 8"/>
          <p:cNvSpPr>
            <a:spLocks noChangeArrowheads="1"/>
          </p:cNvSpPr>
          <p:nvPr/>
        </p:nvSpPr>
        <p:spPr bwMode="auto">
          <a:xfrm>
            <a:off x="6732240" y="3212976"/>
            <a:ext cx="2284892" cy="2480031"/>
          </a:xfrm>
          <a:prstGeom prst="parallelogram">
            <a:avLst>
              <a:gd name="adj" fmla="val 13086"/>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Males are more likely than females to say that the affordable Fees, social activities and the recommendation </a:t>
            </a:r>
            <a:r>
              <a:rPr lang="en-GB" sz="1200" dirty="0">
                <a:solidFill>
                  <a:schemeClr val="bg1"/>
                </a:solidFill>
                <a:latin typeface="Verdana" pitchFamily="34" charset="0"/>
              </a:rPr>
              <a:t>from friends or </a:t>
            </a:r>
            <a:r>
              <a:rPr lang="en-GB" sz="1200" dirty="0" smtClean="0">
                <a:solidFill>
                  <a:schemeClr val="bg1"/>
                </a:solidFill>
                <a:latin typeface="Verdana" pitchFamily="34" charset="0"/>
              </a:rPr>
              <a:t>family were drivers to selecting their institution</a:t>
            </a:r>
            <a:endParaRPr lang="en-GB" sz="1200" dirty="0">
              <a:solidFill>
                <a:schemeClr val="bg1"/>
              </a:solidFill>
              <a:latin typeface="Verdana" pitchFamily="34" charset="0"/>
            </a:endParaRPr>
          </a:p>
        </p:txBody>
      </p:sp>
      <p:sp>
        <p:nvSpPr>
          <p:cNvPr id="18" name="Right Brace 17"/>
          <p:cNvSpPr/>
          <p:nvPr/>
        </p:nvSpPr>
        <p:spPr bwMode="auto">
          <a:xfrm>
            <a:off x="4608004" y="4805390"/>
            <a:ext cx="360040" cy="648072"/>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cxnSp>
        <p:nvCxnSpPr>
          <p:cNvPr id="19" name="Straight Arrow Connector 18"/>
          <p:cNvCxnSpPr/>
          <p:nvPr/>
        </p:nvCxnSpPr>
        <p:spPr bwMode="auto">
          <a:xfrm>
            <a:off x="4968044" y="5121188"/>
            <a:ext cx="1764196" cy="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286895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2128638369"/>
              </p:ext>
            </p:extLst>
          </p:nvPr>
        </p:nvGraphicFramePr>
        <p:xfrm>
          <a:off x="107504" y="1988840"/>
          <a:ext cx="6480720"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419872" y="1628800"/>
            <a:ext cx="2952328"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Accommodation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707886"/>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lvl="0" defTabSz="432000"/>
            <a:r>
              <a:rPr lang="en-GB" sz="1000" b="1" dirty="0" smtClean="0">
                <a:latin typeface="+mn-lt"/>
              </a:rPr>
              <a:t>Where </a:t>
            </a:r>
            <a:r>
              <a:rPr lang="en-GB" sz="1000" b="1" dirty="0">
                <a:latin typeface="+mn-lt"/>
              </a:rPr>
              <a:t>have you been living while studying this year?</a:t>
            </a:r>
          </a:p>
          <a:p>
            <a:pPr defTabSz="432000"/>
            <a:endParaRPr lang="en-GB" sz="1000" b="1" dirty="0">
              <a:latin typeface="+mn-lt"/>
            </a:endParaRP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three out of five respondents live in rented accommodation, and 26% live in halls of residence.  </a:t>
            </a:r>
            <a:endParaRPr lang="en-GB" sz="1400" kern="1200" dirty="0">
              <a:solidFill>
                <a:prstClr val="white"/>
              </a:solidFill>
              <a:ea typeface="+mn-ea"/>
              <a:cs typeface="+mn-cs"/>
            </a:endParaRPr>
          </a:p>
        </p:txBody>
      </p:sp>
      <p:sp>
        <p:nvSpPr>
          <p:cNvPr id="7" name="Parallelogram 11"/>
          <p:cNvSpPr>
            <a:spLocks noChangeArrowheads="1"/>
          </p:cNvSpPr>
          <p:nvPr/>
        </p:nvSpPr>
        <p:spPr bwMode="auto">
          <a:xfrm>
            <a:off x="6399013" y="3356991"/>
            <a:ext cx="1488835" cy="648073"/>
          </a:xfrm>
          <a:prstGeom prst="parallelogram">
            <a:avLst>
              <a:gd name="adj" fmla="val 16197"/>
            </a:avLst>
          </a:prstGeom>
          <a:solidFill>
            <a:srgbClr val="FF6600">
              <a:alpha val="60000"/>
            </a:srgbClr>
          </a:solidFill>
          <a:ln w="9525" algn="ctr">
            <a:noFill/>
            <a:round/>
            <a:headEnd/>
            <a:tailEnd/>
          </a:ln>
        </p:spPr>
        <p:txBody>
          <a:bodyPr anchor="ctr"/>
          <a:lstStyle/>
          <a:p>
            <a:r>
              <a:rPr lang="en-GB" sz="1200" dirty="0" smtClean="0">
                <a:solidFill>
                  <a:schemeClr val="bg1"/>
                </a:solidFill>
                <a:latin typeface="Verdana" pitchFamily="34" charset="0"/>
              </a:rPr>
              <a:t>26% live in halls of residence</a:t>
            </a:r>
          </a:p>
        </p:txBody>
      </p:sp>
      <p:sp>
        <p:nvSpPr>
          <p:cNvPr id="10" name="Parallelogram 11"/>
          <p:cNvSpPr>
            <a:spLocks noChangeArrowheads="1"/>
          </p:cNvSpPr>
          <p:nvPr/>
        </p:nvSpPr>
        <p:spPr bwMode="auto">
          <a:xfrm>
            <a:off x="6393698" y="2220286"/>
            <a:ext cx="1922718" cy="621007"/>
          </a:xfrm>
          <a:prstGeom prst="parallelogram">
            <a:avLst>
              <a:gd name="adj" fmla="val 16197"/>
            </a:avLst>
          </a:prstGeom>
          <a:solidFill>
            <a:srgbClr val="FF6600">
              <a:alpha val="60000"/>
            </a:srgbClr>
          </a:solidFill>
          <a:ln w="9525" algn="ctr">
            <a:noFill/>
            <a:round/>
            <a:headEnd/>
            <a:tailEnd/>
          </a:ln>
        </p:spPr>
        <p:txBody>
          <a:bodyPr anchor="ctr"/>
          <a:lstStyle/>
          <a:p>
            <a:r>
              <a:rPr lang="en-GB" sz="1200" dirty="0">
                <a:solidFill>
                  <a:schemeClr val="bg1"/>
                </a:solidFill>
                <a:latin typeface="Verdana" pitchFamily="34" charset="0"/>
              </a:rPr>
              <a:t>58% live in rented accommodation</a:t>
            </a:r>
          </a:p>
        </p:txBody>
      </p:sp>
    </p:spTree>
    <p:extLst>
      <p:ext uri="{BB962C8B-B14F-4D97-AF65-F5344CB8AC3E}">
        <p14:creationId xmlns:p14="http://schemas.microsoft.com/office/powerpoint/2010/main" val="34790090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p:txBody>
          <a:bodyPr/>
          <a:lstStyle/>
          <a:p>
            <a:pPr eaLnBrk="1" hangingPunct="1"/>
            <a:endParaRPr lang="en-GB" dirty="0" smtClean="0"/>
          </a:p>
        </p:txBody>
      </p:sp>
      <p:sp>
        <p:nvSpPr>
          <p:cNvPr id="6146" name="Subtitle 2"/>
          <p:cNvSpPr>
            <a:spLocks noGrp="1"/>
          </p:cNvSpPr>
          <p:nvPr>
            <p:ph type="subTitle" idx="1"/>
          </p:nvPr>
        </p:nvSpPr>
        <p:spPr/>
        <p:txBody>
          <a:bodyPr/>
          <a:lstStyle/>
          <a:p>
            <a:pPr eaLnBrk="1" hangingPunct="1"/>
            <a:endParaRPr lang="en-GB" dirty="0" smtClean="0"/>
          </a:p>
        </p:txBody>
      </p:sp>
      <p:pic>
        <p:nvPicPr>
          <p:cNvPr id="6147" name="Picture 1" descr="NEW Brand PPT divider heading 3.jpg"/>
          <p:cNvPicPr>
            <a:picLocks noChangeAspect="1"/>
          </p:cNvPicPr>
          <p:nvPr/>
        </p:nvPicPr>
        <p:blipFill>
          <a:blip r:embed="rId2"/>
          <a:srcRect/>
          <a:stretch>
            <a:fillRect/>
          </a:stretch>
        </p:blipFill>
        <p:spPr bwMode="auto">
          <a:xfrm>
            <a:off x="-6350" y="0"/>
            <a:ext cx="9183688" cy="6910388"/>
          </a:xfrm>
          <a:prstGeom prst="rect">
            <a:avLst/>
          </a:prstGeom>
          <a:noFill/>
          <a:ln w="9525">
            <a:noFill/>
            <a:miter lim="800000"/>
            <a:headEnd/>
            <a:tailEnd/>
          </a:ln>
        </p:spPr>
      </p:pic>
      <p:sp>
        <p:nvSpPr>
          <p:cNvPr id="5" name="Title Placeholder 1"/>
          <p:cNvSpPr txBox="1">
            <a:spLocks/>
          </p:cNvSpPr>
          <p:nvPr/>
        </p:nvSpPr>
        <p:spPr bwMode="auto">
          <a:xfrm>
            <a:off x="196850" y="1700213"/>
            <a:ext cx="5815310" cy="4249067"/>
          </a:xfrm>
          <a:prstGeom prst="rect">
            <a:avLst/>
          </a:prstGeom>
          <a:noFill/>
          <a:ln>
            <a:noFill/>
          </a:ln>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GB" dirty="0" smtClean="0">
                <a:solidFill>
                  <a:schemeClr val="bg1"/>
                </a:solidFill>
                <a:latin typeface="+mn-lt"/>
                <a:cs typeface="Verdana" charset="0"/>
              </a:rPr>
              <a:t>Outline of topline report</a:t>
            </a:r>
            <a:endParaRPr lang="en-GB" dirty="0">
              <a:solidFill>
                <a:schemeClr val="bg1"/>
              </a:solidFill>
              <a:latin typeface="+mn-lt"/>
              <a:cs typeface="Verdana" charset="0"/>
            </a:endParaRPr>
          </a:p>
          <a:p>
            <a:pPr fontAlgn="auto">
              <a:spcBef>
                <a:spcPct val="20000"/>
              </a:spcBef>
              <a:spcAft>
                <a:spcPts val="0"/>
              </a:spcAft>
              <a:defRPr/>
            </a:pPr>
            <a:endParaRPr lang="en-GB" sz="1800" dirty="0">
              <a:solidFill>
                <a:schemeClr val="bg1"/>
              </a:solidFill>
              <a:latin typeface="+mn-lt"/>
            </a:endParaRPr>
          </a:p>
          <a:p>
            <a:pPr marL="285750" indent="-285750" fontAlgn="auto">
              <a:spcBef>
                <a:spcPct val="20000"/>
              </a:spcBef>
              <a:spcAft>
                <a:spcPts val="0"/>
              </a:spcAft>
              <a:buFont typeface="Arial" panose="020B0604020202020204" pitchFamily="34" charset="0"/>
              <a:buChar char="•"/>
              <a:defRPr/>
            </a:pPr>
            <a:r>
              <a:rPr lang="en-GB" sz="1800" dirty="0">
                <a:solidFill>
                  <a:schemeClr val="bg1"/>
                </a:solidFill>
                <a:latin typeface="+mn-lt"/>
              </a:rPr>
              <a:t>Research </a:t>
            </a:r>
            <a:r>
              <a:rPr lang="en-GB" sz="1800" dirty="0" smtClean="0">
                <a:solidFill>
                  <a:schemeClr val="bg1"/>
                </a:solidFill>
                <a:latin typeface="+mn-lt"/>
              </a:rPr>
              <a:t>objectives</a:t>
            </a:r>
          </a:p>
          <a:p>
            <a:pPr marL="285750" indent="-285750" fontAlgn="auto">
              <a:spcBef>
                <a:spcPct val="20000"/>
              </a:spcBef>
              <a:spcAft>
                <a:spcPts val="0"/>
              </a:spcAft>
              <a:buFont typeface="Arial" panose="020B0604020202020204" pitchFamily="34" charset="0"/>
              <a:buChar char="•"/>
              <a:defRPr/>
            </a:pPr>
            <a:r>
              <a:rPr lang="en-GB" sz="1800" dirty="0">
                <a:solidFill>
                  <a:schemeClr val="bg1"/>
                </a:solidFill>
                <a:latin typeface="+mn-lt"/>
              </a:rPr>
              <a:t>Methodology and survey details</a:t>
            </a:r>
          </a:p>
          <a:p>
            <a:pPr marL="285750" indent="-285750" fontAlgn="auto">
              <a:spcBef>
                <a:spcPct val="20000"/>
              </a:spcBef>
              <a:spcAft>
                <a:spcPts val="0"/>
              </a:spcAft>
              <a:buFont typeface="Arial" panose="020B0604020202020204" pitchFamily="34" charset="0"/>
              <a:buChar char="•"/>
              <a:defRPr/>
            </a:pPr>
            <a:r>
              <a:rPr lang="en-GB" sz="1800" dirty="0">
                <a:solidFill>
                  <a:schemeClr val="bg1"/>
                </a:solidFill>
                <a:latin typeface="+mn-lt"/>
              </a:rPr>
              <a:t>Demographics overview</a:t>
            </a:r>
          </a:p>
          <a:p>
            <a:pPr marL="285750" indent="-285750" fontAlgn="auto">
              <a:spcBef>
                <a:spcPct val="20000"/>
              </a:spcBef>
              <a:spcAft>
                <a:spcPts val="0"/>
              </a:spcAft>
              <a:buFont typeface="Arial" panose="020B0604020202020204" pitchFamily="34" charset="0"/>
              <a:buChar char="•"/>
              <a:defRPr/>
            </a:pPr>
            <a:r>
              <a:rPr lang="en-GB" sz="1800" dirty="0" smtClean="0">
                <a:solidFill>
                  <a:schemeClr val="bg1"/>
                </a:solidFill>
                <a:latin typeface="+mn-lt"/>
              </a:rPr>
              <a:t>Topline findings:</a:t>
            </a:r>
          </a:p>
          <a:p>
            <a:pPr marL="1085850" lvl="1" indent="-342900" fontAlgn="auto">
              <a:spcBef>
                <a:spcPct val="20000"/>
              </a:spcBef>
              <a:spcAft>
                <a:spcPts val="0"/>
              </a:spcAft>
              <a:buFont typeface="+mj-lt"/>
              <a:buAutoNum type="arabicPeriod"/>
              <a:defRPr/>
            </a:pPr>
            <a:r>
              <a:rPr lang="en-GB" sz="1400" dirty="0" smtClean="0">
                <a:solidFill>
                  <a:schemeClr val="bg1"/>
                </a:solidFill>
                <a:latin typeface="+mn-lt"/>
              </a:rPr>
              <a:t>Demographics</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Student life: motivations and </a:t>
            </a:r>
            <a:r>
              <a:rPr lang="en-GB" sz="1400" dirty="0" smtClean="0">
                <a:solidFill>
                  <a:srgbClr val="FFFFFF"/>
                </a:solidFill>
                <a:latin typeface="+mn-lt"/>
              </a:rPr>
              <a:t>accommodation</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Explanation of </a:t>
            </a:r>
            <a:r>
              <a:rPr lang="en-GB" sz="1400" dirty="0" smtClean="0">
                <a:solidFill>
                  <a:srgbClr val="FFFFFF"/>
                </a:solidFill>
                <a:latin typeface="+mn-lt"/>
              </a:rPr>
              <a:t>estrangement</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Support provision and information </a:t>
            </a:r>
            <a:r>
              <a:rPr lang="en-GB" sz="1400" dirty="0" smtClean="0">
                <a:solidFill>
                  <a:srgbClr val="FFFFFF"/>
                </a:solidFill>
                <a:latin typeface="+mn-lt"/>
              </a:rPr>
              <a:t>communication</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Application experience </a:t>
            </a:r>
            <a:endParaRPr lang="en-GB" sz="1400" dirty="0" smtClean="0">
              <a:solidFill>
                <a:srgbClr val="FFFFFF"/>
              </a:solidFill>
              <a:latin typeface="+mn-lt"/>
            </a:endParaRPr>
          </a:p>
          <a:p>
            <a:pPr marL="1085850" lvl="1" indent="-342900" fontAlgn="auto">
              <a:spcBef>
                <a:spcPct val="20000"/>
              </a:spcBef>
              <a:spcAft>
                <a:spcPts val="0"/>
              </a:spcAft>
              <a:buFont typeface="+mj-lt"/>
              <a:buAutoNum type="arabicPeriod"/>
              <a:defRPr/>
            </a:pPr>
            <a:r>
              <a:rPr lang="en-GB" sz="1400" dirty="0">
                <a:solidFill>
                  <a:srgbClr val="FFFFFF"/>
                </a:solidFill>
                <a:latin typeface="+mn-lt"/>
              </a:rPr>
              <a:t>Satisfaction with the SFE </a:t>
            </a:r>
            <a:r>
              <a:rPr lang="en-GB" sz="1400" dirty="0" smtClean="0">
                <a:solidFill>
                  <a:srgbClr val="FFFFFF"/>
                </a:solidFill>
                <a:latin typeface="+mn-lt"/>
              </a:rPr>
              <a:t>service</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Suggestions to improve the process and experience of applying for Student </a:t>
            </a:r>
            <a:r>
              <a:rPr lang="en-GB" sz="1400" dirty="0" smtClean="0">
                <a:solidFill>
                  <a:srgbClr val="FFFFFF"/>
                </a:solidFill>
                <a:latin typeface="+mn-lt"/>
              </a:rPr>
              <a:t>Finance</a:t>
            </a:r>
          </a:p>
          <a:p>
            <a:pPr marL="1085850" lvl="1" indent="-342900" fontAlgn="auto">
              <a:spcBef>
                <a:spcPct val="20000"/>
              </a:spcBef>
              <a:spcAft>
                <a:spcPts val="0"/>
              </a:spcAft>
              <a:buFont typeface="+mj-lt"/>
              <a:buAutoNum type="arabicPeriod"/>
              <a:defRPr/>
            </a:pPr>
            <a:r>
              <a:rPr lang="en-GB" sz="1400" dirty="0">
                <a:solidFill>
                  <a:srgbClr val="FFFFFF"/>
                </a:solidFill>
                <a:latin typeface="+mn-lt"/>
              </a:rPr>
              <a:t>Participation in additional </a:t>
            </a:r>
            <a:r>
              <a:rPr lang="en-GB" sz="1400" dirty="0" smtClean="0">
                <a:solidFill>
                  <a:srgbClr val="FFFFFF"/>
                </a:solidFill>
                <a:latin typeface="+mn-lt"/>
              </a:rPr>
              <a:t>research</a:t>
            </a:r>
            <a:endParaRPr lang="en-GB" sz="1400" dirty="0">
              <a:solidFill>
                <a:srgbClr val="FFFFFF"/>
              </a:solidFill>
              <a:latin typeface="+mn-lt"/>
            </a:endParaRPr>
          </a:p>
        </p:txBody>
      </p:sp>
    </p:spTree>
    <p:extLst>
      <p:ext uri="{BB962C8B-B14F-4D97-AF65-F5344CB8AC3E}">
        <p14:creationId xmlns:p14="http://schemas.microsoft.com/office/powerpoint/2010/main" val="18828006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0232" y="1646293"/>
            <a:ext cx="5370287" cy="276999"/>
          </a:xfrm>
          <a:prstGeom prst="rect">
            <a:avLst/>
          </a:prstGeom>
          <a:noFill/>
        </p:spPr>
        <p:txBody>
          <a:bodyPr wrap="square" rtlCol="0">
            <a:spAutoFit/>
          </a:bodyPr>
          <a:lstStyle/>
          <a:p>
            <a:pPr algn="ctr" eaLnBrk="0" fontAlgn="base" hangingPunct="0">
              <a:spcBef>
                <a:spcPct val="0"/>
              </a:spcBef>
              <a:spcAft>
                <a:spcPct val="0"/>
              </a:spcAft>
            </a:pPr>
            <a:r>
              <a:rPr lang="en-GB" sz="1200" b="1" dirty="0">
                <a:solidFill>
                  <a:srgbClr val="000000"/>
                </a:solidFill>
                <a:latin typeface="+mn-lt"/>
              </a:rPr>
              <a:t>Reasons for </a:t>
            </a:r>
            <a:r>
              <a:rPr lang="en-GB" sz="1200" b="1" dirty="0" smtClean="0">
                <a:solidFill>
                  <a:srgbClr val="000000"/>
                </a:solidFill>
                <a:latin typeface="+mn-lt"/>
              </a:rPr>
              <a:t>choice of accommodation (1/2)</a:t>
            </a:r>
            <a:endParaRPr lang="en-GB" sz="1200" b="1" dirty="0">
              <a:solidFill>
                <a:srgbClr val="000000"/>
              </a:solidFill>
              <a:latin typeface="+mn-lt"/>
            </a:endParaRPr>
          </a:p>
        </p:txBody>
      </p:sp>
      <p:sp>
        <p:nvSpPr>
          <p:cNvPr id="10" name="TextBox 9"/>
          <p:cNvSpPr txBox="1"/>
          <p:nvPr/>
        </p:nvSpPr>
        <p:spPr>
          <a:xfrm>
            <a:off x="10574" y="6275408"/>
            <a:ext cx="7051451" cy="553998"/>
          </a:xfrm>
          <a:prstGeom prst="rect">
            <a:avLst/>
          </a:prstGeom>
          <a:noFill/>
        </p:spPr>
        <p:txBody>
          <a:bodyPr wrap="square" rtlCol="0">
            <a:spAutoFit/>
          </a:bodyPr>
          <a:lstStyle/>
          <a:p>
            <a:pPr>
              <a:tabLst>
                <a:tab pos="271463" algn="l"/>
              </a:tabLst>
            </a:pPr>
            <a:r>
              <a:rPr lang="en-GB" sz="1000" dirty="0">
                <a:solidFill>
                  <a:srgbClr val="000000"/>
                </a:solidFill>
                <a:latin typeface="+mn-lt"/>
              </a:rPr>
              <a:t>Base:  </a:t>
            </a:r>
            <a:r>
              <a:rPr lang="en-GB" sz="1000" dirty="0" smtClean="0">
                <a:solidFill>
                  <a:srgbClr val="000000"/>
                </a:solidFill>
                <a:latin typeface="+mn-lt"/>
              </a:rPr>
              <a:t>584 </a:t>
            </a:r>
            <a:r>
              <a:rPr lang="en-GB" sz="1000" dirty="0">
                <a:solidFill>
                  <a:srgbClr val="000000"/>
                </a:solidFill>
                <a:latin typeface="+mn-lt"/>
              </a:rPr>
              <a:t>respondents.</a:t>
            </a:r>
          </a:p>
          <a:p>
            <a:pPr eaLnBrk="0" fontAlgn="base" hangingPunct="0">
              <a:spcBef>
                <a:spcPct val="0"/>
              </a:spcBef>
              <a:spcAft>
                <a:spcPct val="0"/>
              </a:spcAft>
            </a:pPr>
            <a:endParaRPr lang="en-GB" sz="1000" dirty="0">
              <a:solidFill>
                <a:srgbClr val="000000"/>
              </a:solidFill>
              <a:latin typeface="+mn-lt"/>
            </a:endParaRPr>
          </a:p>
          <a:p>
            <a:pPr lvl="0" defTabSz="432000"/>
            <a:r>
              <a:rPr lang="en-GB" sz="1000" b="1" dirty="0" smtClean="0">
                <a:latin typeface="+mn-lt"/>
              </a:rPr>
              <a:t>Can </a:t>
            </a:r>
            <a:r>
              <a:rPr lang="en-GB" sz="1000" b="1" dirty="0">
                <a:latin typeface="+mn-lt"/>
              </a:rPr>
              <a:t>you tell us the reason(s) behind your choice of accommodation?</a:t>
            </a:r>
          </a:p>
        </p:txBody>
      </p:sp>
      <p:sp>
        <p:nvSpPr>
          <p:cNvPr id="6" name="Title 1"/>
          <p:cNvSpPr>
            <a:spLocks noGrp="1"/>
          </p:cNvSpPr>
          <p:nvPr>
            <p:ph type="ctrTitle"/>
          </p:nvPr>
        </p:nvSpPr>
        <p:spPr>
          <a:xfrm>
            <a:off x="546304" y="555052"/>
            <a:ext cx="8058144"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The primary reason given for choice of accommodation </a:t>
            </a:r>
            <a:r>
              <a:rPr lang="en-GB" sz="1400" dirty="0">
                <a:latin typeface="Verdana" panose="020B0604030504040204" pitchFamily="34" charset="0"/>
                <a:ea typeface="Verdana" panose="020B0604030504040204" pitchFamily="34" charset="0"/>
                <a:cs typeface="Verdana" panose="020B0604030504040204" pitchFamily="34" charset="0"/>
              </a:rPr>
              <a:t>i</a:t>
            </a:r>
            <a:r>
              <a:rPr lang="en-GB" sz="1400" dirty="0" smtClean="0">
                <a:latin typeface="Verdana" panose="020B0604030504040204" pitchFamily="34" charset="0"/>
                <a:ea typeface="Verdana" panose="020B0604030504040204" pitchFamily="34" charset="0"/>
                <a:cs typeface="Verdana" panose="020B0604030504040204" pitchFamily="34" charset="0"/>
              </a:rPr>
              <a:t>s affordability.  Other popular answers relate to proximity to their university, the wish to live with family, a partner or friends, and simply a lack of choice about where to live.</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4334594" y="3435171"/>
            <a:ext cx="2195009" cy="775691"/>
            <a:chOff x="4943872" y="3780766"/>
            <a:chExt cx="2664296" cy="975780"/>
          </a:xfrm>
        </p:grpSpPr>
        <p:sp>
          <p:nvSpPr>
            <p:cNvPr id="25" name="Rectangular Callout 24"/>
            <p:cNvSpPr/>
            <p:nvPr/>
          </p:nvSpPr>
          <p:spPr bwMode="auto">
            <a:xfrm>
              <a:off x="4943872" y="3780766"/>
              <a:ext cx="2664296" cy="975780"/>
            </a:xfrm>
            <a:prstGeom prst="wedgeRectCallout">
              <a:avLst>
                <a:gd name="adj1" fmla="val 40200"/>
                <a:gd name="adj2" fmla="val 70596"/>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6" name="Rectangle 25"/>
            <p:cNvSpPr/>
            <p:nvPr/>
          </p:nvSpPr>
          <p:spPr>
            <a:xfrm>
              <a:off x="4966568" y="3785239"/>
              <a:ext cx="2641600" cy="967918"/>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“It </a:t>
              </a:r>
              <a:r>
                <a:rPr lang="en-GB" sz="1100" i="1" dirty="0">
                  <a:latin typeface="+mn-lt"/>
                  <a:ea typeface="Verdana" panose="020B0604030504040204" pitchFamily="34" charset="0"/>
                  <a:cs typeface="Verdana" panose="020B0604030504040204" pitchFamily="34" charset="0"/>
                </a:rPr>
                <a:t>was </a:t>
              </a:r>
              <a:r>
                <a:rPr lang="en-GB" sz="1100" b="1" i="1" dirty="0">
                  <a:latin typeface="+mn-lt"/>
                  <a:ea typeface="Verdana" panose="020B0604030504040204" pitchFamily="34" charset="0"/>
                  <a:cs typeface="Verdana" panose="020B0604030504040204" pitchFamily="34" charset="0"/>
                </a:rPr>
                <a:t>close to the uni </a:t>
              </a:r>
              <a:r>
                <a:rPr lang="en-GB" sz="1100" i="1" dirty="0">
                  <a:latin typeface="+mn-lt"/>
                  <a:ea typeface="Verdana" panose="020B0604030504040204" pitchFamily="34" charset="0"/>
                  <a:cs typeface="Verdana" panose="020B0604030504040204" pitchFamily="34" charset="0"/>
                </a:rPr>
                <a:t>and was </a:t>
              </a:r>
              <a:r>
                <a:rPr lang="en-GB" sz="1100" b="1" i="1" dirty="0">
                  <a:latin typeface="+mn-lt"/>
                  <a:ea typeface="Verdana" panose="020B0604030504040204" pitchFamily="34" charset="0"/>
                  <a:cs typeface="Verdana" panose="020B0604030504040204" pitchFamily="34" charset="0"/>
                </a:rPr>
                <a:t>affordable</a:t>
              </a:r>
              <a:r>
                <a:rPr lang="en-GB" sz="1100" i="1" dirty="0">
                  <a:latin typeface="+mn-lt"/>
                  <a:ea typeface="Verdana" panose="020B0604030504040204" pitchFamily="34" charset="0"/>
                  <a:cs typeface="Verdana" panose="020B0604030504040204" pitchFamily="34" charset="0"/>
                </a:rPr>
                <a:t> with the money loaned</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university halls.</a:t>
              </a:r>
              <a:endParaRPr lang="en-GB" sz="1100" dirty="0">
                <a:latin typeface="+mn-lt"/>
                <a:ea typeface="Verdana" panose="020B0604030504040204" pitchFamily="34" charset="0"/>
                <a:cs typeface="Verdana" panose="020B0604030504040204" pitchFamily="34" charset="0"/>
              </a:endParaRPr>
            </a:p>
          </p:txBody>
        </p:sp>
      </p:grpSp>
      <p:sp>
        <p:nvSpPr>
          <p:cNvPr id="28" name="Rectangular Callout 27"/>
          <p:cNvSpPr/>
          <p:nvPr/>
        </p:nvSpPr>
        <p:spPr bwMode="auto">
          <a:xfrm>
            <a:off x="6444208" y="2114437"/>
            <a:ext cx="2592288" cy="814924"/>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a:latin typeface="Verdana" panose="020B0604030504040204" pitchFamily="34" charset="0"/>
                <a:ea typeface="Verdana" panose="020B0604030504040204" pitchFamily="34" charset="0"/>
                <a:cs typeface="Verdana" panose="020B0604030504040204" pitchFamily="34" charset="0"/>
              </a:rPr>
              <a:t>“The only </a:t>
            </a:r>
            <a:r>
              <a:rPr lang="en-GB" sz="1100" b="1" i="1" dirty="0">
                <a:latin typeface="Verdana" panose="020B0604030504040204" pitchFamily="34" charset="0"/>
                <a:ea typeface="Verdana" panose="020B0604030504040204" pitchFamily="34" charset="0"/>
                <a:cs typeface="Verdana" panose="020B0604030504040204" pitchFamily="34" charset="0"/>
              </a:rPr>
              <a:t>legitimately affordable </a:t>
            </a:r>
            <a:r>
              <a:rPr lang="en-GB" sz="1100" i="1" dirty="0">
                <a:latin typeface="Verdana" panose="020B0604030504040204" pitchFamily="34" charset="0"/>
                <a:ea typeface="Verdana" panose="020B0604030504040204" pitchFamily="34" charset="0"/>
                <a:cs typeface="Verdana" panose="020B0604030504040204" pitchFamily="34" charset="0"/>
              </a:rPr>
              <a:t>and accessible accommodation available to me” </a:t>
            </a:r>
            <a:r>
              <a:rPr lang="en-GB" sz="1100" dirty="0">
                <a:latin typeface="Verdana" panose="020B0604030504040204" pitchFamily="34" charset="0"/>
                <a:ea typeface="Verdana" panose="020B0604030504040204" pitchFamily="34" charset="0"/>
                <a:cs typeface="Verdana" panose="020B0604030504040204" pitchFamily="34" charset="0"/>
              </a:rPr>
              <a:t>Female, university halls</a:t>
            </a:r>
          </a:p>
          <a:p>
            <a:pPr algn="ctr"/>
            <a:endParaRPr lang="en-GB" sz="1100" b="1" i="1" dirty="0">
              <a:solidFill>
                <a:schemeClr val="bg1"/>
              </a:solidFill>
            </a:endParaRPr>
          </a:p>
        </p:txBody>
      </p:sp>
      <p:grpSp>
        <p:nvGrpSpPr>
          <p:cNvPr id="31" name="Group 30"/>
          <p:cNvGrpSpPr/>
          <p:nvPr/>
        </p:nvGrpSpPr>
        <p:grpSpPr>
          <a:xfrm>
            <a:off x="818223" y="4876000"/>
            <a:ext cx="2572561" cy="1073280"/>
            <a:chOff x="1376670" y="4309852"/>
            <a:chExt cx="2786077" cy="1916029"/>
          </a:xfrm>
        </p:grpSpPr>
        <p:sp>
          <p:nvSpPr>
            <p:cNvPr id="32" name="Rectangular Callout 31"/>
            <p:cNvSpPr/>
            <p:nvPr/>
          </p:nvSpPr>
          <p:spPr bwMode="auto">
            <a:xfrm>
              <a:off x="1376670" y="4309852"/>
              <a:ext cx="2786077" cy="1916029"/>
            </a:xfrm>
            <a:prstGeom prst="wedgeRectCallout">
              <a:avLst>
                <a:gd name="adj1" fmla="val 29116"/>
                <a:gd name="adj2" fmla="val 6289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33" name="Rectangle 32"/>
            <p:cNvSpPr/>
            <p:nvPr/>
          </p:nvSpPr>
          <p:spPr>
            <a:xfrm>
              <a:off x="1473334" y="4417655"/>
              <a:ext cx="2455940" cy="1675810"/>
            </a:xfrm>
            <a:prstGeom prst="rect">
              <a:avLst/>
            </a:prstGeom>
          </p:spPr>
          <p:txBody>
            <a:bodyPr wrap="square">
              <a:spAutoFit/>
            </a:bodyPr>
            <a:lstStyle/>
            <a:p>
              <a:r>
                <a:rPr lang="en-GB" sz="1100" i="1" dirty="0">
                  <a:latin typeface="+mn-lt"/>
                </a:rPr>
                <a:t>“Wasn't offered suitable halls accommodation. Not nice/ </a:t>
              </a:r>
              <a:r>
                <a:rPr lang="en-GB" sz="1100" b="1" i="1" dirty="0">
                  <a:latin typeface="+mn-lt"/>
                </a:rPr>
                <a:t>too expensive</a:t>
              </a:r>
              <a:r>
                <a:rPr lang="en-GB" sz="1100" i="1" dirty="0" smtClean="0">
                  <a:latin typeface="+mn-lt"/>
                </a:rPr>
                <a:t>.”</a:t>
              </a:r>
            </a:p>
            <a:p>
              <a:r>
                <a:rPr lang="en-GB" sz="1100" dirty="0" smtClean="0">
                  <a:latin typeface="+mn-lt"/>
                  <a:ea typeface="Verdana" panose="020B0604030504040204" pitchFamily="34" charset="0"/>
                  <a:cs typeface="Verdana" panose="020B0604030504040204" pitchFamily="34" charset="0"/>
                </a:rPr>
                <a:t>Female, Privately rented house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34" name="Group 33"/>
          <p:cNvGrpSpPr/>
          <p:nvPr/>
        </p:nvGrpSpPr>
        <p:grpSpPr>
          <a:xfrm>
            <a:off x="3536299" y="2107321"/>
            <a:ext cx="2699656" cy="1051465"/>
            <a:chOff x="4887276" y="2207738"/>
            <a:chExt cx="2296408" cy="861414"/>
          </a:xfrm>
        </p:grpSpPr>
        <p:sp>
          <p:nvSpPr>
            <p:cNvPr id="35" name="Rectangular Callout 34"/>
            <p:cNvSpPr/>
            <p:nvPr/>
          </p:nvSpPr>
          <p:spPr bwMode="auto">
            <a:xfrm>
              <a:off x="4887276" y="2207738"/>
              <a:ext cx="2229892" cy="861414"/>
            </a:xfrm>
            <a:prstGeom prst="wedgeRectCallout">
              <a:avLst>
                <a:gd name="adj1" fmla="val -37391"/>
                <a:gd name="adj2" fmla="val 71697"/>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6" name="Rectangle 35"/>
            <p:cNvSpPr/>
            <p:nvPr/>
          </p:nvSpPr>
          <p:spPr>
            <a:xfrm>
              <a:off x="4912888" y="2222945"/>
              <a:ext cx="2270796" cy="769047"/>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“Being my </a:t>
              </a:r>
              <a:r>
                <a:rPr lang="en-GB" sz="1100" b="1" i="1" dirty="0" smtClean="0">
                  <a:latin typeface="+mn-lt"/>
                  <a:ea typeface="Verdana" panose="020B0604030504040204" pitchFamily="34" charset="0"/>
                  <a:cs typeface="Verdana" panose="020B0604030504040204" pitchFamily="34" charset="0"/>
                </a:rPr>
                <a:t>age</a:t>
              </a:r>
              <a:r>
                <a:rPr lang="en-GB" sz="1100" i="1" dirty="0" smtClean="0">
                  <a:latin typeface="+mn-lt"/>
                  <a:ea typeface="Verdana" panose="020B0604030504040204" pitchFamily="34" charset="0"/>
                  <a:cs typeface="Verdana" panose="020B0604030504040204" pitchFamily="34" charset="0"/>
                </a:rPr>
                <a:t> it's hard to find a house with such a </a:t>
              </a:r>
              <a:r>
                <a:rPr lang="en-GB" sz="1100" b="1" i="1" dirty="0" smtClean="0">
                  <a:latin typeface="+mn-lt"/>
                  <a:ea typeface="Verdana" panose="020B0604030504040204" pitchFamily="34" charset="0"/>
                  <a:cs typeface="Verdana" panose="020B0604030504040204" pitchFamily="34" charset="0"/>
                </a:rPr>
                <a:t>low income</a:t>
              </a:r>
              <a:r>
                <a:rPr lang="en-GB" sz="1100" i="1" dirty="0" smtClean="0">
                  <a:latin typeface="+mn-lt"/>
                  <a:ea typeface="Verdana" panose="020B0604030504040204" pitchFamily="34" charset="0"/>
                  <a:cs typeface="Verdana" panose="020B0604030504040204" pitchFamily="34" charset="0"/>
                </a:rPr>
                <a:t>, it's also something familiar being around </a:t>
              </a:r>
              <a:r>
                <a:rPr lang="en-GB" sz="1100" b="1" i="1" dirty="0" smtClean="0">
                  <a:latin typeface="+mn-lt"/>
                  <a:ea typeface="Verdana" panose="020B0604030504040204" pitchFamily="34" charset="0"/>
                  <a:cs typeface="Verdana" panose="020B0604030504040204" pitchFamily="34" charset="0"/>
                </a:rPr>
                <a:t>close people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guardian’s home. </a:t>
              </a:r>
              <a:endParaRPr lang="en-GB" sz="1100" dirty="0">
                <a:latin typeface="+mn-lt"/>
                <a:ea typeface="Verdana" panose="020B0604030504040204" pitchFamily="34" charset="0"/>
                <a:cs typeface="Verdana" panose="020B0604030504040204" pitchFamily="34" charset="0"/>
              </a:endParaRPr>
            </a:p>
          </p:txBody>
        </p:sp>
      </p:grpSp>
      <p:grpSp>
        <p:nvGrpSpPr>
          <p:cNvPr id="37" name="Group 36"/>
          <p:cNvGrpSpPr/>
          <p:nvPr/>
        </p:nvGrpSpPr>
        <p:grpSpPr>
          <a:xfrm>
            <a:off x="3756532" y="4502706"/>
            <a:ext cx="2866461" cy="1621608"/>
            <a:chOff x="3980045" y="4667564"/>
            <a:chExt cx="3821948" cy="1834896"/>
          </a:xfrm>
        </p:grpSpPr>
        <p:sp>
          <p:nvSpPr>
            <p:cNvPr id="38" name="Rectangular Callout 37"/>
            <p:cNvSpPr/>
            <p:nvPr/>
          </p:nvSpPr>
          <p:spPr bwMode="auto">
            <a:xfrm>
              <a:off x="3980045" y="4667564"/>
              <a:ext cx="3821948" cy="1834896"/>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9" name="Rectangle 38"/>
            <p:cNvSpPr/>
            <p:nvPr/>
          </p:nvSpPr>
          <p:spPr>
            <a:xfrm>
              <a:off x="4091248" y="4791041"/>
              <a:ext cx="3599543" cy="1636812"/>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chose to live with other students as we </a:t>
              </a:r>
              <a:r>
                <a:rPr lang="en-GB" sz="1100" b="1" i="1" dirty="0">
                  <a:latin typeface="+mn-lt"/>
                  <a:ea typeface="Verdana" panose="020B0604030504040204" pitchFamily="34" charset="0"/>
                  <a:cs typeface="Verdana" panose="020B0604030504040204" pitchFamily="34" charset="0"/>
                </a:rPr>
                <a:t>share similar interests </a:t>
              </a:r>
              <a:r>
                <a:rPr lang="en-GB" sz="1100" i="1" dirty="0">
                  <a:latin typeface="+mn-lt"/>
                  <a:ea typeface="Verdana" panose="020B0604030504040204" pitchFamily="34" charset="0"/>
                  <a:cs typeface="Verdana" panose="020B0604030504040204" pitchFamily="34" charset="0"/>
                </a:rPr>
                <a:t>and </a:t>
              </a:r>
              <a:r>
                <a:rPr lang="en-GB" sz="1100" b="1" i="1" dirty="0">
                  <a:latin typeface="+mn-lt"/>
                  <a:ea typeface="Verdana" panose="020B0604030504040204" pitchFamily="34" charset="0"/>
                  <a:cs typeface="Verdana" panose="020B0604030504040204" pitchFamily="34" charset="0"/>
                </a:rPr>
                <a:t>course programs</a:t>
              </a:r>
              <a:r>
                <a:rPr lang="en-GB" sz="1100" i="1" dirty="0">
                  <a:latin typeface="+mn-lt"/>
                  <a:ea typeface="Verdana" panose="020B0604030504040204" pitchFamily="34" charset="0"/>
                  <a:cs typeface="Verdana" panose="020B0604030504040204" pitchFamily="34" charset="0"/>
                </a:rPr>
                <a:t>. Living in a shared student flat allowed for </a:t>
              </a:r>
              <a:r>
                <a:rPr lang="en-GB" sz="1100" b="1" i="1" dirty="0">
                  <a:latin typeface="+mn-lt"/>
                  <a:ea typeface="Verdana" panose="020B0604030504040204" pitchFamily="34" charset="0"/>
                  <a:cs typeface="Verdana" panose="020B0604030504040204" pitchFamily="34" charset="0"/>
                </a:rPr>
                <a:t>continued independence and personal development</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privately rented house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2" name="Group 1"/>
          <p:cNvGrpSpPr/>
          <p:nvPr/>
        </p:nvGrpSpPr>
        <p:grpSpPr>
          <a:xfrm>
            <a:off x="6988741" y="3198590"/>
            <a:ext cx="1831731" cy="1973523"/>
            <a:chOff x="8701971" y="3536775"/>
            <a:chExt cx="2442308" cy="2004441"/>
          </a:xfrm>
        </p:grpSpPr>
        <p:sp>
          <p:nvSpPr>
            <p:cNvPr id="30" name="Rectangle 29"/>
            <p:cNvSpPr/>
            <p:nvPr/>
          </p:nvSpPr>
          <p:spPr>
            <a:xfrm>
              <a:off x="8763906" y="3556216"/>
              <a:ext cx="2208855" cy="1985000"/>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“Because I was staying here before my course, I had </a:t>
              </a:r>
              <a:r>
                <a:rPr lang="en-GB" sz="1100" b="1" i="1" dirty="0">
                  <a:latin typeface="+mn-lt"/>
                  <a:ea typeface="Verdana" panose="020B0604030504040204" pitchFamily="34" charset="0"/>
                  <a:cs typeface="Verdana" panose="020B0604030504040204" pitchFamily="34" charset="0"/>
                </a:rPr>
                <a:t>no money to pay for deposit and rent in advance </a:t>
              </a:r>
              <a:r>
                <a:rPr lang="en-GB" sz="1100" i="1" dirty="0">
                  <a:latin typeface="+mn-lt"/>
                  <a:ea typeface="Verdana" panose="020B0604030504040204" pitchFamily="34" charset="0"/>
                  <a:cs typeface="Verdana" panose="020B0604030504040204" pitchFamily="34" charset="0"/>
                </a:rPr>
                <a:t>for a student </a:t>
              </a:r>
              <a:r>
                <a:rPr lang="en-GB" sz="1100" i="1" dirty="0" smtClean="0">
                  <a:latin typeface="+mn-lt"/>
                  <a:ea typeface="Verdana" panose="020B0604030504040204" pitchFamily="34" charset="0"/>
                  <a:cs typeface="Verdana" panose="020B0604030504040204" pitchFamily="34" charset="0"/>
                </a:rPr>
                <a:t>accommodation” </a:t>
              </a:r>
              <a:r>
                <a:rPr lang="en-GB" sz="1100" dirty="0" smtClean="0">
                  <a:latin typeface="+mn-lt"/>
                  <a:ea typeface="Verdana" panose="020B0604030504040204" pitchFamily="34" charset="0"/>
                  <a:cs typeface="Verdana" panose="020B0604030504040204" pitchFamily="34" charset="0"/>
                </a:rPr>
                <a:t>Female, privately rented house not with other students</a:t>
              </a:r>
              <a:endParaRPr lang="en-GB" sz="1100" dirty="0">
                <a:latin typeface="+mn-lt"/>
                <a:ea typeface="Verdana" panose="020B0604030504040204" pitchFamily="34" charset="0"/>
                <a:cs typeface="Verdana" panose="020B0604030504040204" pitchFamily="34" charset="0"/>
              </a:endParaRPr>
            </a:p>
          </p:txBody>
        </p:sp>
        <p:sp>
          <p:nvSpPr>
            <p:cNvPr id="40" name="Rectangular Callout 39"/>
            <p:cNvSpPr/>
            <p:nvPr/>
          </p:nvSpPr>
          <p:spPr bwMode="auto">
            <a:xfrm>
              <a:off x="8701971" y="3536775"/>
              <a:ext cx="2442308" cy="2004441"/>
            </a:xfrm>
            <a:prstGeom prst="wedgeRectCallout">
              <a:avLst>
                <a:gd name="adj1" fmla="val -206"/>
                <a:gd name="adj2" fmla="val 69709"/>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spAutoFit/>
            </a:bodyPr>
            <a:lstStyle/>
            <a:p>
              <a:pPr algn="ctr"/>
              <a:endParaRPr lang="en-GB" sz="1100" b="1" dirty="0">
                <a:solidFill>
                  <a:schemeClr val="bg1"/>
                </a:solidFill>
                <a:latin typeface="+mn-lt"/>
              </a:endParaRPr>
            </a:p>
          </p:txBody>
        </p:sp>
      </p:grpSp>
      <p:sp>
        <p:nvSpPr>
          <p:cNvPr id="41" name="Parallelogram 11"/>
          <p:cNvSpPr>
            <a:spLocks noChangeArrowheads="1"/>
          </p:cNvSpPr>
          <p:nvPr/>
        </p:nvSpPr>
        <p:spPr bwMode="auto">
          <a:xfrm>
            <a:off x="371114" y="2267180"/>
            <a:ext cx="2861503" cy="2248704"/>
          </a:xfrm>
          <a:prstGeom prst="parallelogram">
            <a:avLst>
              <a:gd name="adj" fmla="val 12062"/>
            </a:avLst>
          </a:prstGeom>
          <a:solidFill>
            <a:srgbClr val="FF6600">
              <a:alpha val="90000"/>
            </a:srgbClr>
          </a:solidFill>
          <a:ln w="9525" algn="ctr">
            <a:noFill/>
            <a:round/>
            <a:headEnd/>
            <a:tailEnd/>
          </a:ln>
        </p:spPr>
        <p:txBody>
          <a:bodyPr anchor="ctr"/>
          <a:lstStyle/>
          <a:p>
            <a:pPr marL="128588" lvl="0" indent="-128588">
              <a:lnSpc>
                <a:spcPct val="150000"/>
              </a:lnSpc>
              <a:buFont typeface="Arial" panose="020B0604020202020204" pitchFamily="34" charset="0"/>
              <a:buChar char="•"/>
            </a:pP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Cheap</a:t>
            </a:r>
          </a:p>
          <a:p>
            <a:pPr marL="128588" lvl="0" indent="-128588">
              <a:lnSpc>
                <a:spcPct val="150000"/>
              </a:lnSpc>
              <a:buFont typeface="Arial" panose="020B0604020202020204" pitchFamily="34" charset="0"/>
              <a:buChar char="•"/>
            </a:pP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Location / proximity to university</a:t>
            </a:r>
          </a:p>
          <a:p>
            <a:pPr marL="128588" lvl="0" indent="-128588">
              <a:lnSpc>
                <a:spcPct val="150000"/>
              </a:lnSpc>
              <a:buFont typeface="Arial" panose="020B0604020202020204" pitchFamily="34" charset="0"/>
              <a:buChar char="•"/>
            </a:pP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To live with partner/family /friends</a:t>
            </a:r>
          </a:p>
          <a:p>
            <a:pPr marL="128588" lvl="0" indent="-128588">
              <a:lnSpc>
                <a:spcPct val="150000"/>
              </a:lnSpc>
              <a:buFont typeface="Arial" panose="020B0604020202020204" pitchFamily="34" charset="0"/>
              <a:buChar char="•"/>
            </a:pP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Lack of choice</a:t>
            </a:r>
          </a:p>
        </p:txBody>
      </p:sp>
    </p:spTree>
    <p:extLst>
      <p:ext uri="{BB962C8B-B14F-4D97-AF65-F5344CB8AC3E}">
        <p14:creationId xmlns:p14="http://schemas.microsoft.com/office/powerpoint/2010/main" val="25046941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0232" y="1646293"/>
            <a:ext cx="5370287" cy="276999"/>
          </a:xfrm>
          <a:prstGeom prst="rect">
            <a:avLst/>
          </a:prstGeom>
          <a:noFill/>
        </p:spPr>
        <p:txBody>
          <a:bodyPr wrap="square" rtlCol="0">
            <a:spAutoFit/>
          </a:bodyPr>
          <a:lstStyle/>
          <a:p>
            <a:pPr algn="ctr" eaLnBrk="0" fontAlgn="base" hangingPunct="0">
              <a:spcBef>
                <a:spcPct val="0"/>
              </a:spcBef>
              <a:spcAft>
                <a:spcPct val="0"/>
              </a:spcAft>
            </a:pPr>
            <a:r>
              <a:rPr lang="en-GB" sz="1200" b="1" dirty="0">
                <a:solidFill>
                  <a:srgbClr val="000000"/>
                </a:solidFill>
                <a:latin typeface="+mn-lt"/>
              </a:rPr>
              <a:t>Reasons for </a:t>
            </a:r>
            <a:r>
              <a:rPr lang="en-GB" sz="1200" b="1" dirty="0" smtClean="0">
                <a:solidFill>
                  <a:srgbClr val="000000"/>
                </a:solidFill>
                <a:latin typeface="+mn-lt"/>
              </a:rPr>
              <a:t>choice of accommodation (2/2)</a:t>
            </a:r>
            <a:endParaRPr lang="en-GB" sz="1200" b="1" dirty="0">
              <a:solidFill>
                <a:srgbClr val="000000"/>
              </a:solidFill>
              <a:latin typeface="+mn-lt"/>
            </a:endParaRPr>
          </a:p>
        </p:txBody>
      </p:sp>
      <p:sp>
        <p:nvSpPr>
          <p:cNvPr id="10" name="TextBox 9"/>
          <p:cNvSpPr txBox="1"/>
          <p:nvPr/>
        </p:nvSpPr>
        <p:spPr>
          <a:xfrm>
            <a:off x="10574" y="6275408"/>
            <a:ext cx="7051451" cy="553998"/>
          </a:xfrm>
          <a:prstGeom prst="rect">
            <a:avLst/>
          </a:prstGeom>
          <a:noFill/>
        </p:spPr>
        <p:txBody>
          <a:bodyPr wrap="square" rtlCol="0">
            <a:spAutoFit/>
          </a:bodyPr>
          <a:lstStyle/>
          <a:p>
            <a:pPr>
              <a:tabLst>
                <a:tab pos="271463" algn="l"/>
              </a:tabLst>
            </a:pPr>
            <a:r>
              <a:rPr lang="en-GB" sz="1000" dirty="0">
                <a:solidFill>
                  <a:srgbClr val="000000"/>
                </a:solidFill>
                <a:latin typeface="+mn-lt"/>
              </a:rPr>
              <a:t>Base:  </a:t>
            </a:r>
            <a:r>
              <a:rPr lang="en-GB" sz="1000" dirty="0" smtClean="0">
                <a:solidFill>
                  <a:srgbClr val="000000"/>
                </a:solidFill>
                <a:latin typeface="+mn-lt"/>
              </a:rPr>
              <a:t>584 </a:t>
            </a:r>
            <a:r>
              <a:rPr lang="en-GB" sz="1000" dirty="0">
                <a:solidFill>
                  <a:srgbClr val="000000"/>
                </a:solidFill>
                <a:latin typeface="+mn-lt"/>
              </a:rPr>
              <a:t>respondents.</a:t>
            </a:r>
          </a:p>
          <a:p>
            <a:pPr eaLnBrk="0" fontAlgn="base" hangingPunct="0">
              <a:spcBef>
                <a:spcPct val="0"/>
              </a:spcBef>
              <a:spcAft>
                <a:spcPct val="0"/>
              </a:spcAft>
            </a:pPr>
            <a:endParaRPr lang="en-GB" sz="1000" dirty="0">
              <a:solidFill>
                <a:srgbClr val="000000"/>
              </a:solidFill>
              <a:latin typeface="+mn-lt"/>
            </a:endParaRPr>
          </a:p>
          <a:p>
            <a:pPr lvl="0" defTabSz="432000"/>
            <a:r>
              <a:rPr lang="en-GB" sz="1000" b="1" dirty="0" smtClean="0">
                <a:latin typeface="+mn-lt"/>
              </a:rPr>
              <a:t>Can </a:t>
            </a:r>
            <a:r>
              <a:rPr lang="en-GB" sz="1000" b="1" dirty="0">
                <a:latin typeface="+mn-lt"/>
              </a:rPr>
              <a:t>you tell us the reason(s) behind your choice of accommodation?</a:t>
            </a:r>
          </a:p>
        </p:txBody>
      </p:sp>
      <p:sp>
        <p:nvSpPr>
          <p:cNvPr id="6" name="Title 1"/>
          <p:cNvSpPr>
            <a:spLocks noGrp="1"/>
          </p:cNvSpPr>
          <p:nvPr>
            <p:ph type="ctrTitle"/>
          </p:nvPr>
        </p:nvSpPr>
        <p:spPr>
          <a:xfrm>
            <a:off x="546304" y="555052"/>
            <a:ext cx="8058144"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Lesser themes included the opportunity to meet new people, the need for support and security, the desire for personal space, the flexibility of the housing contract and the wish to experience a normal student lifestyle.</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3832309" y="3705103"/>
            <a:ext cx="2642615" cy="1186552"/>
            <a:chOff x="4943872" y="3780766"/>
            <a:chExt cx="2664296" cy="975780"/>
          </a:xfrm>
        </p:grpSpPr>
        <p:sp>
          <p:nvSpPr>
            <p:cNvPr id="25" name="Rectangular Callout 24"/>
            <p:cNvSpPr/>
            <p:nvPr/>
          </p:nvSpPr>
          <p:spPr bwMode="auto">
            <a:xfrm>
              <a:off x="4943872" y="3780766"/>
              <a:ext cx="2664296" cy="975780"/>
            </a:xfrm>
            <a:prstGeom prst="wedgeRectCallout">
              <a:avLst>
                <a:gd name="adj1" fmla="val 26172"/>
                <a:gd name="adj2" fmla="val 58793"/>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6" name="Rectangle 25"/>
            <p:cNvSpPr/>
            <p:nvPr/>
          </p:nvSpPr>
          <p:spPr>
            <a:xfrm>
              <a:off x="4966568" y="3785238"/>
              <a:ext cx="2641600" cy="911178"/>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“It's </a:t>
              </a:r>
              <a:r>
                <a:rPr lang="en-GB" sz="1100" b="1" i="1" dirty="0">
                  <a:latin typeface="+mn-lt"/>
                  <a:ea typeface="Verdana" panose="020B0604030504040204" pitchFamily="34" charset="0"/>
                  <a:cs typeface="Verdana" panose="020B0604030504040204" pitchFamily="34" charset="0"/>
                </a:rPr>
                <a:t>cheaper</a:t>
              </a:r>
              <a:r>
                <a:rPr lang="en-GB" sz="1100" i="1" dirty="0">
                  <a:latin typeface="+mn-lt"/>
                  <a:ea typeface="Verdana" panose="020B0604030504040204" pitchFamily="34" charset="0"/>
                  <a:cs typeface="Verdana" panose="020B0604030504040204" pitchFamily="34" charset="0"/>
                </a:rPr>
                <a:t> to live with other people as you can divide necessary bills between you all. It's also a </a:t>
              </a:r>
              <a:r>
                <a:rPr lang="en-GB" sz="1100" b="1" i="1" dirty="0">
                  <a:latin typeface="+mn-lt"/>
                  <a:ea typeface="Verdana" panose="020B0604030504040204" pitchFamily="34" charset="0"/>
                  <a:cs typeface="Verdana" panose="020B0604030504040204" pitchFamily="34" charset="0"/>
                </a:rPr>
                <a:t>support </a:t>
              </a:r>
              <a:r>
                <a:rPr lang="en-GB" sz="1100" b="1" i="1" dirty="0" smtClean="0">
                  <a:latin typeface="+mn-lt"/>
                  <a:ea typeface="Verdana" panose="020B0604030504040204" pitchFamily="34" charset="0"/>
                  <a:cs typeface="Verdana" panose="020B0604030504040204" pitchFamily="34" charset="0"/>
                </a:rPr>
                <a:t>network</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privately rented house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27" name="Group 26"/>
          <p:cNvGrpSpPr/>
          <p:nvPr/>
        </p:nvGrpSpPr>
        <p:grpSpPr>
          <a:xfrm>
            <a:off x="6283508" y="1948377"/>
            <a:ext cx="2684521" cy="1107996"/>
            <a:chOff x="8088018" y="1953939"/>
            <a:chExt cx="3096344" cy="925892"/>
          </a:xfrm>
        </p:grpSpPr>
        <p:sp>
          <p:nvSpPr>
            <p:cNvPr id="28" name="Rectangular Callout 27"/>
            <p:cNvSpPr/>
            <p:nvPr/>
          </p:nvSpPr>
          <p:spPr bwMode="auto">
            <a:xfrm>
              <a:off x="8088018" y="1954379"/>
              <a:ext cx="3096344" cy="922577"/>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9" name="Rectangle 28"/>
            <p:cNvSpPr/>
            <p:nvPr/>
          </p:nvSpPr>
          <p:spPr>
            <a:xfrm>
              <a:off x="8162145" y="1953939"/>
              <a:ext cx="2906199" cy="925892"/>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needed to live somewhere where I could </a:t>
              </a:r>
              <a:r>
                <a:rPr lang="en-GB" sz="1100" b="1" i="1" dirty="0">
                  <a:latin typeface="+mn-lt"/>
                  <a:ea typeface="Verdana" panose="020B0604030504040204" pitchFamily="34" charset="0"/>
                  <a:cs typeface="Verdana" panose="020B0604030504040204" pitchFamily="34" charset="0"/>
                </a:rPr>
                <a:t>stay over the summer </a:t>
              </a:r>
              <a:r>
                <a:rPr lang="en-GB" sz="1100" i="1" dirty="0">
                  <a:latin typeface="+mn-lt"/>
                  <a:ea typeface="Verdana" panose="020B0604030504040204" pitchFamily="34" charset="0"/>
                  <a:cs typeface="Verdana" panose="020B0604030504040204" pitchFamily="34" charset="0"/>
                </a:rPr>
                <a:t>as I don't have a home to go back to</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privately rented house not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31" name="Group 30"/>
          <p:cNvGrpSpPr/>
          <p:nvPr/>
        </p:nvGrpSpPr>
        <p:grpSpPr>
          <a:xfrm>
            <a:off x="3131840" y="5213501"/>
            <a:ext cx="3037631" cy="1107996"/>
            <a:chOff x="1308266" y="4268656"/>
            <a:chExt cx="2388466" cy="1477327"/>
          </a:xfrm>
        </p:grpSpPr>
        <p:sp>
          <p:nvSpPr>
            <p:cNvPr id="32" name="Rectangular Callout 31"/>
            <p:cNvSpPr/>
            <p:nvPr/>
          </p:nvSpPr>
          <p:spPr bwMode="auto">
            <a:xfrm>
              <a:off x="1308266" y="4268657"/>
              <a:ext cx="2388466" cy="1411371"/>
            </a:xfrm>
            <a:prstGeom prst="wedgeRectCallout">
              <a:avLst>
                <a:gd name="adj1" fmla="val 29116"/>
                <a:gd name="adj2" fmla="val 6289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33" name="Rectangle 32"/>
            <p:cNvSpPr/>
            <p:nvPr/>
          </p:nvSpPr>
          <p:spPr>
            <a:xfrm>
              <a:off x="1406045" y="4268656"/>
              <a:ext cx="2112233" cy="1477327"/>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a:t>
              </a:r>
              <a:r>
                <a:rPr lang="en-GB" sz="1100" b="1" i="1" dirty="0">
                  <a:latin typeface="+mn-lt"/>
                  <a:ea typeface="Verdana" panose="020B0604030504040204" pitchFamily="34" charset="0"/>
                  <a:cs typeface="Verdana" panose="020B0604030504040204" pitchFamily="34" charset="0"/>
                </a:rPr>
                <a:t>Previously moved there </a:t>
              </a:r>
              <a:r>
                <a:rPr lang="en-GB" sz="1100" i="1" dirty="0">
                  <a:latin typeface="+mn-lt"/>
                  <a:ea typeface="Verdana" panose="020B0604030504040204" pitchFamily="34" charset="0"/>
                  <a:cs typeface="Verdana" panose="020B0604030504040204" pitchFamily="34" charset="0"/>
                </a:rPr>
                <a:t>after estrangement from parents, </a:t>
              </a:r>
              <a:r>
                <a:rPr lang="en-GB" sz="1100" b="1" i="1" dirty="0">
                  <a:latin typeface="+mn-lt"/>
                  <a:ea typeface="Verdana" panose="020B0604030504040204" pitchFamily="34" charset="0"/>
                  <a:cs typeface="Verdana" panose="020B0604030504040204" pitchFamily="34" charset="0"/>
                </a:rPr>
                <a:t>close to the university</a:t>
              </a:r>
              <a:r>
                <a:rPr lang="en-GB" sz="1100" i="1" dirty="0">
                  <a:latin typeface="+mn-lt"/>
                  <a:ea typeface="Verdana" panose="020B0604030504040204" pitchFamily="34" charset="0"/>
                  <a:cs typeface="Verdana" panose="020B0604030504040204" pitchFamily="34" charset="0"/>
                </a:rPr>
                <a:t> so </a:t>
              </a:r>
              <a:r>
                <a:rPr lang="en-GB" sz="1100" i="1" dirty="0" smtClean="0">
                  <a:latin typeface="+mn-lt"/>
                  <a:ea typeface="Verdana" panose="020B0604030504040204" pitchFamily="34" charset="0"/>
                  <a:cs typeface="Verdana" panose="020B0604030504040204" pitchFamily="34" charset="0"/>
                </a:rPr>
                <a:t>I </a:t>
              </a:r>
              <a:r>
                <a:rPr lang="en-GB" sz="1100" i="1" dirty="0">
                  <a:latin typeface="+mn-lt"/>
                  <a:ea typeface="Verdana" panose="020B0604030504040204" pitchFamily="34" charset="0"/>
                  <a:cs typeface="Verdana" panose="020B0604030504040204" pitchFamily="34" charset="0"/>
                </a:rPr>
                <a:t>felt no need to move into halls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privately rented house not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34" name="Group 33"/>
          <p:cNvGrpSpPr/>
          <p:nvPr/>
        </p:nvGrpSpPr>
        <p:grpSpPr>
          <a:xfrm>
            <a:off x="6518210" y="5052841"/>
            <a:ext cx="1672419" cy="799758"/>
            <a:chOff x="4887276" y="2207738"/>
            <a:chExt cx="2229892" cy="861414"/>
          </a:xfrm>
        </p:grpSpPr>
        <p:sp>
          <p:nvSpPr>
            <p:cNvPr id="35" name="Rectangular Callout 34"/>
            <p:cNvSpPr/>
            <p:nvPr/>
          </p:nvSpPr>
          <p:spPr bwMode="auto">
            <a:xfrm>
              <a:off x="4887276" y="2207738"/>
              <a:ext cx="2229892" cy="861414"/>
            </a:xfrm>
            <a:prstGeom prst="wedgeRectCallout">
              <a:avLst>
                <a:gd name="adj1" fmla="val -37391"/>
                <a:gd name="adj2" fmla="val 71697"/>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6" name="Rectangle 35"/>
            <p:cNvSpPr/>
            <p:nvPr/>
          </p:nvSpPr>
          <p:spPr>
            <a:xfrm>
              <a:off x="4912887" y="2222945"/>
              <a:ext cx="2090231" cy="828760"/>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a:t>
              </a:r>
              <a:r>
                <a:rPr lang="en-GB" sz="1100" b="1" i="1" dirty="0">
                  <a:latin typeface="+mn-lt"/>
                  <a:ea typeface="Verdana" panose="020B0604030504040204" pitchFamily="34" charset="0"/>
                  <a:cs typeface="Verdana" panose="020B0604030504040204" pitchFamily="34" charset="0"/>
                </a:rPr>
                <a:t>Cheap</a:t>
              </a:r>
              <a:r>
                <a:rPr lang="en-GB" sz="1100" i="1" dirty="0">
                  <a:latin typeface="+mn-lt"/>
                  <a:ea typeface="Verdana" panose="020B0604030504040204" pitchFamily="34" charset="0"/>
                  <a:cs typeface="Verdana" panose="020B0604030504040204" pitchFamily="34" charset="0"/>
                </a:rPr>
                <a:t> </a:t>
              </a:r>
              <a:r>
                <a:rPr lang="en-GB" sz="1100" b="1" i="1" dirty="0">
                  <a:latin typeface="+mn-lt"/>
                  <a:ea typeface="Verdana" panose="020B0604030504040204" pitchFamily="34" charset="0"/>
                  <a:cs typeface="Verdana" panose="020B0604030504040204" pitchFamily="34" charset="0"/>
                </a:rPr>
                <a:t>and easy </a:t>
              </a:r>
              <a:r>
                <a:rPr lang="en-GB" sz="1100" i="1" dirty="0">
                  <a:latin typeface="+mn-lt"/>
                  <a:ea typeface="Verdana" panose="020B0604030504040204" pitchFamily="34" charset="0"/>
                  <a:cs typeface="Verdana" panose="020B0604030504040204" pitchFamily="34" charset="0"/>
                </a:rPr>
                <a:t>with </a:t>
              </a:r>
              <a:r>
                <a:rPr lang="en-GB" sz="1100" b="1" i="1" dirty="0">
                  <a:latin typeface="+mn-lt"/>
                  <a:ea typeface="Verdana" panose="020B0604030504040204" pitchFamily="34" charset="0"/>
                  <a:cs typeface="Verdana" panose="020B0604030504040204" pitchFamily="34" charset="0"/>
                </a:rPr>
                <a:t>no stress </a:t>
              </a:r>
              <a:r>
                <a:rPr lang="en-GB" sz="1100" i="1" dirty="0">
                  <a:latin typeface="+mn-lt"/>
                  <a:ea typeface="Verdana" panose="020B0604030504040204" pitchFamily="34" charset="0"/>
                  <a:cs typeface="Verdana" panose="020B0604030504040204" pitchFamily="34" charset="0"/>
                </a:rPr>
                <a:t>of other bills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university halls</a:t>
              </a:r>
            </a:p>
          </p:txBody>
        </p:sp>
      </p:grpSp>
      <p:grpSp>
        <p:nvGrpSpPr>
          <p:cNvPr id="37" name="Group 36"/>
          <p:cNvGrpSpPr/>
          <p:nvPr/>
        </p:nvGrpSpPr>
        <p:grpSpPr>
          <a:xfrm>
            <a:off x="3463373" y="2234045"/>
            <a:ext cx="2693376" cy="1173373"/>
            <a:chOff x="3876562" y="5075874"/>
            <a:chExt cx="3821948" cy="1834897"/>
          </a:xfrm>
        </p:grpSpPr>
        <p:sp>
          <p:nvSpPr>
            <p:cNvPr id="38" name="Rectangular Callout 37"/>
            <p:cNvSpPr/>
            <p:nvPr/>
          </p:nvSpPr>
          <p:spPr bwMode="auto">
            <a:xfrm>
              <a:off x="3876562" y="5075874"/>
              <a:ext cx="3821948" cy="1834897"/>
            </a:xfrm>
            <a:prstGeom prst="wedgeRectCallout">
              <a:avLst>
                <a:gd name="adj1" fmla="val -18391"/>
                <a:gd name="adj2" fmla="val 5653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9" name="Rectangle 38"/>
            <p:cNvSpPr/>
            <p:nvPr/>
          </p:nvSpPr>
          <p:spPr>
            <a:xfrm>
              <a:off x="3966567" y="5146166"/>
              <a:ext cx="3599543" cy="1583679"/>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prefer being </a:t>
              </a:r>
              <a:r>
                <a:rPr lang="en-GB" sz="1100" b="1" i="1" dirty="0">
                  <a:latin typeface="+mn-lt"/>
                  <a:ea typeface="Verdana" panose="020B0604030504040204" pitchFamily="34" charset="0"/>
                  <a:cs typeface="Verdana" panose="020B0604030504040204" pitchFamily="34" charset="0"/>
                </a:rPr>
                <a:t>alone</a:t>
              </a:r>
              <a:r>
                <a:rPr lang="en-GB" sz="1100" i="1" dirty="0">
                  <a:latin typeface="+mn-lt"/>
                  <a:ea typeface="Verdana" panose="020B0604030504040204" pitchFamily="34" charset="0"/>
                  <a:cs typeface="Verdana" panose="020B0604030504040204" pitchFamily="34" charset="0"/>
                </a:rPr>
                <a:t> and renting a room from the woman who was my </a:t>
              </a:r>
              <a:r>
                <a:rPr lang="en-GB" sz="1100" b="1" i="1" dirty="0">
                  <a:latin typeface="+mn-lt"/>
                  <a:ea typeface="Verdana" panose="020B0604030504040204" pitchFamily="34" charset="0"/>
                  <a:cs typeface="Verdana" panose="020B0604030504040204" pitchFamily="34" charset="0"/>
                </a:rPr>
                <a:t>guardian</a:t>
              </a:r>
              <a:r>
                <a:rPr lang="en-GB" sz="1100" i="1" dirty="0">
                  <a:latin typeface="+mn-lt"/>
                  <a:ea typeface="Verdana" panose="020B0604030504040204" pitchFamily="34" charset="0"/>
                  <a:cs typeface="Verdana" panose="020B0604030504040204" pitchFamily="34" charset="0"/>
                </a:rPr>
                <a:t> was the most </a:t>
              </a:r>
              <a:r>
                <a:rPr lang="en-GB" sz="1100" b="1" i="1" dirty="0">
                  <a:latin typeface="+mn-lt"/>
                  <a:ea typeface="Verdana" panose="020B0604030504040204" pitchFamily="34" charset="0"/>
                  <a:cs typeface="Verdana" panose="020B0604030504040204" pitchFamily="34" charset="0"/>
                </a:rPr>
                <a:t>secure</a:t>
              </a:r>
              <a:r>
                <a:rPr lang="en-GB" sz="1100" i="1" dirty="0">
                  <a:latin typeface="+mn-lt"/>
                  <a:ea typeface="Verdana" panose="020B0604030504040204" pitchFamily="34" charset="0"/>
                  <a:cs typeface="Verdana" panose="020B0604030504040204" pitchFamily="34" charset="0"/>
                </a:rPr>
                <a:t> accommodation I could get where I could be alone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guardian’s home</a:t>
              </a:r>
              <a:endParaRPr lang="en-GB" sz="1100" dirty="0">
                <a:latin typeface="+mn-lt"/>
                <a:ea typeface="Verdana" panose="020B0604030504040204" pitchFamily="34" charset="0"/>
                <a:cs typeface="Verdana" panose="020B0604030504040204" pitchFamily="34" charset="0"/>
              </a:endParaRPr>
            </a:p>
          </p:txBody>
        </p:sp>
      </p:grpSp>
      <p:grpSp>
        <p:nvGrpSpPr>
          <p:cNvPr id="2" name="Group 1"/>
          <p:cNvGrpSpPr/>
          <p:nvPr/>
        </p:nvGrpSpPr>
        <p:grpSpPr>
          <a:xfrm>
            <a:off x="6614213" y="3407418"/>
            <a:ext cx="2353816" cy="1491048"/>
            <a:chOff x="8701971" y="3536775"/>
            <a:chExt cx="2332724" cy="1699647"/>
          </a:xfrm>
        </p:grpSpPr>
        <p:sp>
          <p:nvSpPr>
            <p:cNvPr id="30" name="Rectangle 29"/>
            <p:cNvSpPr/>
            <p:nvPr/>
          </p:nvSpPr>
          <p:spPr>
            <a:xfrm>
              <a:off x="8763906" y="3556216"/>
              <a:ext cx="2208855" cy="1648924"/>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was moving to a </a:t>
              </a:r>
              <a:r>
                <a:rPr lang="en-GB" sz="1100" b="1" i="1" dirty="0">
                  <a:latin typeface="+mn-lt"/>
                  <a:ea typeface="Verdana" panose="020B0604030504040204" pitchFamily="34" charset="0"/>
                  <a:cs typeface="Verdana" panose="020B0604030504040204" pitchFamily="34" charset="0"/>
                </a:rPr>
                <a:t>new area so it was the easiest option</a:t>
              </a:r>
              <a:r>
                <a:rPr lang="en-GB" sz="1100" i="1" dirty="0">
                  <a:latin typeface="+mn-lt"/>
                  <a:ea typeface="Verdana" panose="020B0604030504040204" pitchFamily="34" charset="0"/>
                  <a:cs typeface="Verdana" panose="020B0604030504040204" pitchFamily="34" charset="0"/>
                </a:rPr>
                <a:t>, I would be </a:t>
              </a:r>
              <a:r>
                <a:rPr lang="en-GB" sz="1100" b="1" i="1" dirty="0">
                  <a:latin typeface="+mn-lt"/>
                  <a:ea typeface="Verdana" panose="020B0604030504040204" pitchFamily="34" charset="0"/>
                  <a:cs typeface="Verdana" panose="020B0604030504040204" pitchFamily="34" charset="0"/>
                </a:rPr>
                <a:t>close to university facilities</a:t>
              </a:r>
              <a:r>
                <a:rPr lang="en-GB" sz="1100" i="1" dirty="0">
                  <a:latin typeface="+mn-lt"/>
                  <a:ea typeface="Verdana" panose="020B0604030504040204" pitchFamily="34" charset="0"/>
                  <a:cs typeface="Verdana" panose="020B0604030504040204" pitchFamily="34" charset="0"/>
                </a:rPr>
                <a:t> and also be surrounded by </a:t>
              </a:r>
              <a:r>
                <a:rPr lang="en-GB" sz="1100" b="1" i="1" dirty="0">
                  <a:latin typeface="+mn-lt"/>
                  <a:ea typeface="Verdana" panose="020B0604030504040204" pitchFamily="34" charset="0"/>
                  <a:cs typeface="Verdana" panose="020B0604030504040204" pitchFamily="34" charset="0"/>
                </a:rPr>
                <a:t>other students</a:t>
              </a:r>
              <a:r>
                <a:rPr lang="en-GB" sz="1100" i="1" dirty="0">
                  <a:latin typeface="+mn-lt"/>
                  <a:ea typeface="Verdana" panose="020B0604030504040204" pitchFamily="34" charset="0"/>
                  <a:cs typeface="Verdana" panose="020B0604030504040204" pitchFamily="34" charset="0"/>
                </a:rPr>
                <a:t> who have also moved away from home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university halls</a:t>
              </a:r>
              <a:endParaRPr lang="en-GB" sz="1100" dirty="0">
                <a:latin typeface="+mn-lt"/>
                <a:ea typeface="Verdana" panose="020B0604030504040204" pitchFamily="34" charset="0"/>
                <a:cs typeface="Verdana" panose="020B0604030504040204" pitchFamily="34" charset="0"/>
              </a:endParaRPr>
            </a:p>
          </p:txBody>
        </p:sp>
        <p:sp>
          <p:nvSpPr>
            <p:cNvPr id="40" name="Rectangular Callout 39"/>
            <p:cNvSpPr/>
            <p:nvPr/>
          </p:nvSpPr>
          <p:spPr bwMode="auto">
            <a:xfrm>
              <a:off x="8701971" y="3536775"/>
              <a:ext cx="2332724" cy="1699647"/>
            </a:xfrm>
            <a:prstGeom prst="wedgeRectCallout">
              <a:avLst>
                <a:gd name="adj1" fmla="val 39915"/>
                <a:gd name="adj2" fmla="val 62016"/>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sp>
        <p:nvSpPr>
          <p:cNvPr id="41" name="Parallelogram 11"/>
          <p:cNvSpPr>
            <a:spLocks noChangeArrowheads="1"/>
          </p:cNvSpPr>
          <p:nvPr/>
        </p:nvSpPr>
        <p:spPr bwMode="auto">
          <a:xfrm>
            <a:off x="208394" y="2315285"/>
            <a:ext cx="3115690" cy="3509269"/>
          </a:xfrm>
          <a:prstGeom prst="parallelogram">
            <a:avLst>
              <a:gd name="adj" fmla="val 12062"/>
            </a:avLst>
          </a:prstGeom>
          <a:solidFill>
            <a:srgbClr val="FF66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Meeting new people / socialising</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Support / security</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Lived here before uni</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Provided with accommodation by the LA / university</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Want own space</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Flexibility of contract</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Desire for student lifestyle</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Easy</a:t>
            </a:r>
          </a:p>
        </p:txBody>
      </p:sp>
    </p:spTree>
    <p:extLst>
      <p:ext uri="{BB962C8B-B14F-4D97-AF65-F5344CB8AC3E}">
        <p14:creationId xmlns:p14="http://schemas.microsoft.com/office/powerpoint/2010/main" val="10412634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Explanation of estrangement</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27646447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4155412861"/>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Student movement</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861774"/>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lvl="0" defTabSz="432000"/>
            <a:r>
              <a:rPr lang="en-GB" sz="1000" b="1" dirty="0" smtClean="0">
                <a:latin typeface="+mn-lt"/>
              </a:rPr>
              <a:t>Did </a:t>
            </a:r>
            <a:r>
              <a:rPr lang="en-GB" sz="1000" b="1" dirty="0">
                <a:latin typeface="+mn-lt"/>
              </a:rPr>
              <a:t>you move away from the area you know as home (city, town or country) to start higher education?</a:t>
            </a:r>
          </a:p>
          <a:p>
            <a:pPr defTabSz="432000"/>
            <a:endParaRPr lang="en-GB" sz="1000" b="1" dirty="0">
              <a:latin typeface="+mn-lt"/>
            </a:endParaRP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Over two-thirds of students report that they moved away from home in order to start higher education.</a:t>
            </a:r>
            <a:endParaRPr lang="en-GB" sz="1400" kern="1200" dirty="0">
              <a:solidFill>
                <a:prstClr val="white"/>
              </a:solidFill>
              <a:ea typeface="+mn-ea"/>
              <a:cs typeface="+mn-cs"/>
            </a:endParaRPr>
          </a:p>
        </p:txBody>
      </p:sp>
      <p:sp>
        <p:nvSpPr>
          <p:cNvPr id="6" name="Parallelogram 5"/>
          <p:cNvSpPr>
            <a:spLocks noChangeArrowheads="1"/>
          </p:cNvSpPr>
          <p:nvPr/>
        </p:nvSpPr>
        <p:spPr bwMode="auto">
          <a:xfrm>
            <a:off x="6509784" y="2217525"/>
            <a:ext cx="2238680" cy="1080120"/>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Most likely amongst those living in halls or in a privately </a:t>
            </a:r>
            <a:r>
              <a:rPr lang="en-GB" sz="1200" dirty="0">
                <a:solidFill>
                  <a:schemeClr val="bg1"/>
                </a:solidFill>
                <a:latin typeface="Verdana" pitchFamily="34" charset="0"/>
              </a:rPr>
              <a:t>rented house with other students</a:t>
            </a:r>
            <a:endParaRPr lang="en-GB" sz="1200" dirty="0" smtClean="0">
              <a:solidFill>
                <a:schemeClr val="bg1"/>
              </a:solidFill>
              <a:latin typeface="Verdana" pitchFamily="34" charset="0"/>
            </a:endParaRPr>
          </a:p>
        </p:txBody>
      </p:sp>
      <p:cxnSp>
        <p:nvCxnSpPr>
          <p:cNvPr id="7" name="Straight Arrow Connector 6"/>
          <p:cNvCxnSpPr/>
          <p:nvPr/>
        </p:nvCxnSpPr>
        <p:spPr bwMode="auto">
          <a:xfrm>
            <a:off x="6009528" y="2757585"/>
            <a:ext cx="504056" cy="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710645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569130551"/>
              </p:ext>
            </p:extLst>
          </p:nvPr>
        </p:nvGraphicFramePr>
        <p:xfrm>
          <a:off x="35496" y="1988840"/>
          <a:ext cx="7128792"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491880" y="1628800"/>
            <a:ext cx="3456384"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Age of estrangement</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707886"/>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At </a:t>
            </a:r>
            <a:r>
              <a:rPr lang="en-GB" sz="1000" b="1" dirty="0">
                <a:latin typeface="+mn-lt"/>
              </a:rPr>
              <a:t>what age did you become completely estranged from both of your parents? </a:t>
            </a:r>
            <a:r>
              <a:rPr lang="en-GB" sz="1000" b="1" dirty="0" smtClean="0">
                <a:latin typeface="+mn-lt"/>
              </a:rPr>
              <a:t>(i.e. </a:t>
            </a:r>
            <a:r>
              <a:rPr lang="en-GB" sz="1000" b="1" dirty="0">
                <a:latin typeface="+mn-lt"/>
              </a:rPr>
              <a:t>no contact with either parent)</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Four out of five respondents were estranged from both parents when they were 18 years or younger</a:t>
            </a:r>
            <a:endParaRPr lang="en-GB" sz="1400" kern="1200" dirty="0">
              <a:solidFill>
                <a:prstClr val="white"/>
              </a:solidFill>
              <a:ea typeface="+mn-ea"/>
              <a:cs typeface="+mn-cs"/>
            </a:endParaRPr>
          </a:p>
        </p:txBody>
      </p:sp>
      <p:sp>
        <p:nvSpPr>
          <p:cNvPr id="2" name="TextBox 1"/>
          <p:cNvSpPr txBox="1"/>
          <p:nvPr/>
        </p:nvSpPr>
        <p:spPr>
          <a:xfrm>
            <a:off x="7032437" y="2835492"/>
            <a:ext cx="1440122" cy="461665"/>
          </a:xfrm>
          <a:prstGeom prst="rect">
            <a:avLst/>
          </a:prstGeom>
          <a:noFill/>
        </p:spPr>
        <p:txBody>
          <a:bodyPr wrap="square" rtlCol="0">
            <a:spAutoFit/>
          </a:bodyPr>
          <a:lstStyle/>
          <a:p>
            <a:r>
              <a:rPr lang="en-GB" sz="1200" dirty="0" smtClean="0">
                <a:solidFill>
                  <a:srgbClr val="425563"/>
                </a:solidFill>
                <a:latin typeface="+mn-lt"/>
              </a:rPr>
              <a:t>40% were aged 16 or under</a:t>
            </a:r>
            <a:endParaRPr lang="en-GB" sz="1200" dirty="0">
              <a:solidFill>
                <a:srgbClr val="425563"/>
              </a:solidFill>
              <a:latin typeface="+mn-lt"/>
            </a:endParaRPr>
          </a:p>
        </p:txBody>
      </p:sp>
      <p:cxnSp>
        <p:nvCxnSpPr>
          <p:cNvPr id="5" name="Straight Connector 4"/>
          <p:cNvCxnSpPr/>
          <p:nvPr/>
        </p:nvCxnSpPr>
        <p:spPr bwMode="auto">
          <a:xfrm>
            <a:off x="6516216" y="3402007"/>
            <a:ext cx="1930872" cy="0"/>
          </a:xfrm>
          <a:prstGeom prst="line">
            <a:avLst/>
          </a:prstGeom>
          <a:solidFill>
            <a:schemeClr val="accent1"/>
          </a:solidFill>
          <a:ln w="12700" cap="flat" cmpd="sng" algn="ctr">
            <a:solidFill>
              <a:srgbClr val="00AEC7"/>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6516216" y="4005064"/>
            <a:ext cx="1930872" cy="0"/>
          </a:xfrm>
          <a:prstGeom prst="line">
            <a:avLst/>
          </a:prstGeom>
          <a:solidFill>
            <a:schemeClr val="accent1"/>
          </a:solidFill>
          <a:ln w="12700" cap="flat" cmpd="sng" algn="ctr">
            <a:solidFill>
              <a:srgbClr val="00AEC7"/>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8447088" y="2132856"/>
            <a:ext cx="25471" cy="1164301"/>
          </a:xfrm>
          <a:prstGeom prst="straightConnector1">
            <a:avLst/>
          </a:prstGeom>
          <a:solidFill>
            <a:schemeClr val="accent1"/>
          </a:solidFill>
          <a:ln w="9525" cap="flat" cmpd="sng" algn="ctr">
            <a:solidFill>
              <a:srgbClr val="00AEC7"/>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a:off x="8472559" y="3457760"/>
            <a:ext cx="20511" cy="452605"/>
          </a:xfrm>
          <a:prstGeom prst="straightConnector1">
            <a:avLst/>
          </a:prstGeom>
          <a:solidFill>
            <a:schemeClr val="accent1"/>
          </a:solidFill>
          <a:ln w="9525" cap="flat" cmpd="sng" algn="ctr">
            <a:solidFill>
              <a:srgbClr val="00AEC7"/>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p:cNvSpPr txBox="1"/>
          <p:nvPr/>
        </p:nvSpPr>
        <p:spPr>
          <a:xfrm>
            <a:off x="7027879" y="3474236"/>
            <a:ext cx="1440122" cy="461665"/>
          </a:xfrm>
          <a:prstGeom prst="rect">
            <a:avLst/>
          </a:prstGeom>
          <a:noFill/>
        </p:spPr>
        <p:txBody>
          <a:bodyPr wrap="square" rtlCol="0">
            <a:spAutoFit/>
          </a:bodyPr>
          <a:lstStyle/>
          <a:p>
            <a:r>
              <a:rPr lang="en-GB" sz="1200" dirty="0" smtClean="0">
                <a:solidFill>
                  <a:srgbClr val="425563"/>
                </a:solidFill>
                <a:latin typeface="+mn-lt"/>
              </a:rPr>
              <a:t>79% were aged 18 or under</a:t>
            </a:r>
            <a:endParaRPr lang="en-GB" sz="1200" dirty="0">
              <a:solidFill>
                <a:srgbClr val="425563"/>
              </a:solidFill>
              <a:latin typeface="+mn-lt"/>
            </a:endParaRPr>
          </a:p>
        </p:txBody>
      </p:sp>
    </p:spTree>
    <p:extLst>
      <p:ext uri="{BB962C8B-B14F-4D97-AF65-F5344CB8AC3E}">
        <p14:creationId xmlns:p14="http://schemas.microsoft.com/office/powerpoint/2010/main" val="9534875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674663139"/>
              </p:ext>
            </p:extLst>
          </p:nvPr>
        </p:nvGraphicFramePr>
        <p:xfrm>
          <a:off x="179512" y="1988840"/>
          <a:ext cx="6840760"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563888" y="1628800"/>
            <a:ext cx="3312368"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Education phase and estrangement</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33897"/>
            <a:ext cx="7272338" cy="707886"/>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endParaRPr lang="en-GB" sz="1000" dirty="0" smtClean="0">
              <a:latin typeface="+mn-lt"/>
            </a:endParaRPr>
          </a:p>
          <a:p>
            <a:pPr defTabSz="432000"/>
            <a:r>
              <a:rPr lang="en-GB" sz="1000" b="1" dirty="0" smtClean="0">
                <a:latin typeface="+mn-lt"/>
              </a:rPr>
              <a:t>At </a:t>
            </a:r>
            <a:r>
              <a:rPr lang="en-GB" sz="1000" b="1" dirty="0">
                <a:latin typeface="+mn-lt"/>
              </a:rPr>
              <a:t>what stage of your education did your estrangement from both of your parents begin? </a:t>
            </a:r>
            <a:endParaRPr lang="en-GB" sz="1000" b="1" dirty="0" smtClean="0">
              <a:latin typeface="+mn-lt"/>
            </a:endParaRPr>
          </a:p>
          <a:p>
            <a:pPr defTabSz="432000"/>
            <a:r>
              <a:rPr lang="en-GB" sz="1000" b="1" dirty="0" smtClean="0">
                <a:latin typeface="+mn-lt"/>
              </a:rPr>
              <a:t>(i.e. </a:t>
            </a:r>
            <a:r>
              <a:rPr lang="en-GB" sz="1000" b="1" dirty="0">
                <a:latin typeface="+mn-lt"/>
              </a:rPr>
              <a:t>no contact with either parent)</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three quarters of respondents were estranged from their parents during their secondary or further education</a:t>
            </a:r>
            <a:endParaRPr lang="en-GB" sz="1400" kern="1200" dirty="0">
              <a:solidFill>
                <a:prstClr val="white"/>
              </a:solidFill>
              <a:ea typeface="+mn-ea"/>
              <a:cs typeface="+mn-cs"/>
            </a:endParaRPr>
          </a:p>
        </p:txBody>
      </p:sp>
      <p:sp>
        <p:nvSpPr>
          <p:cNvPr id="7" name="Right Brace 6"/>
          <p:cNvSpPr/>
          <p:nvPr/>
        </p:nvSpPr>
        <p:spPr bwMode="auto">
          <a:xfrm>
            <a:off x="6851250" y="2204864"/>
            <a:ext cx="360040" cy="1296144"/>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9" name="TextBox 8"/>
          <p:cNvSpPr txBox="1"/>
          <p:nvPr/>
        </p:nvSpPr>
        <p:spPr>
          <a:xfrm>
            <a:off x="7308304" y="2622103"/>
            <a:ext cx="1440122" cy="646331"/>
          </a:xfrm>
          <a:prstGeom prst="rect">
            <a:avLst/>
          </a:prstGeom>
          <a:noFill/>
        </p:spPr>
        <p:txBody>
          <a:bodyPr wrap="square" rtlCol="0">
            <a:spAutoFit/>
          </a:bodyPr>
          <a:lstStyle/>
          <a:p>
            <a:r>
              <a:rPr lang="en-GB" sz="1200" dirty="0" smtClean="0">
                <a:solidFill>
                  <a:srgbClr val="425563"/>
                </a:solidFill>
                <a:latin typeface="+mn-lt"/>
              </a:rPr>
              <a:t>74% were estranged during school</a:t>
            </a:r>
            <a:endParaRPr lang="en-GB" sz="1200" dirty="0">
              <a:solidFill>
                <a:srgbClr val="425563"/>
              </a:solidFill>
              <a:latin typeface="+mn-lt"/>
            </a:endParaRPr>
          </a:p>
        </p:txBody>
      </p:sp>
    </p:spTree>
    <p:extLst>
      <p:ext uri="{BB962C8B-B14F-4D97-AF65-F5344CB8AC3E}">
        <p14:creationId xmlns:p14="http://schemas.microsoft.com/office/powerpoint/2010/main" val="33897779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479616100"/>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059832" y="1628800"/>
            <a:ext cx="3168352"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Homeless registration prior to course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Did </a:t>
            </a:r>
            <a:r>
              <a:rPr lang="en-GB" sz="1000" b="1" dirty="0">
                <a:latin typeface="+mn-lt"/>
              </a:rPr>
              <a:t>you register homeless before you started your course?</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15% of respondents were registered homeless before starting their course, with likelihood increasing with females.  </a:t>
            </a:r>
            <a:endParaRPr lang="en-GB" sz="1400" kern="1200" dirty="0">
              <a:solidFill>
                <a:prstClr val="white"/>
              </a:solidFill>
              <a:ea typeface="+mn-ea"/>
              <a:cs typeface="+mn-cs"/>
            </a:endParaRPr>
          </a:p>
        </p:txBody>
      </p:sp>
      <p:sp>
        <p:nvSpPr>
          <p:cNvPr id="6" name="Parallelogram 5"/>
          <p:cNvSpPr>
            <a:spLocks noChangeArrowheads="1"/>
          </p:cNvSpPr>
          <p:nvPr/>
        </p:nvSpPr>
        <p:spPr bwMode="auto">
          <a:xfrm>
            <a:off x="6376000" y="4653136"/>
            <a:ext cx="2771800" cy="1080120"/>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smtClean="0">
                <a:solidFill>
                  <a:schemeClr val="bg1"/>
                </a:solidFill>
                <a:latin typeface="Verdana" pitchFamily="34" charset="0"/>
              </a:rPr>
              <a:t>Females are more likely to say that they were registered homeless before starting their course</a:t>
            </a:r>
          </a:p>
        </p:txBody>
      </p:sp>
      <p:cxnSp>
        <p:nvCxnSpPr>
          <p:cNvPr id="7" name="Straight Arrow Connector 6"/>
          <p:cNvCxnSpPr/>
          <p:nvPr/>
        </p:nvCxnSpPr>
        <p:spPr bwMode="auto">
          <a:xfrm flipV="1">
            <a:off x="4283968" y="5170616"/>
            <a:ext cx="2092032" cy="2258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Parallelogram 8"/>
          <p:cNvSpPr>
            <a:spLocks noChangeArrowheads="1"/>
          </p:cNvSpPr>
          <p:nvPr/>
        </p:nvSpPr>
        <p:spPr bwMode="auto">
          <a:xfrm>
            <a:off x="6376000" y="3577277"/>
            <a:ext cx="2771800" cy="770898"/>
          </a:xfrm>
          <a:prstGeom prst="parallelogram">
            <a:avLst>
              <a:gd name="adj" fmla="val 16197"/>
            </a:avLst>
          </a:prstGeom>
          <a:solidFill>
            <a:srgbClr val="FFA300">
              <a:alpha val="60000"/>
            </a:srgbClr>
          </a:solidFill>
          <a:ln w="9525" algn="ctr">
            <a:noFill/>
            <a:round/>
            <a:headEnd/>
            <a:tailEnd/>
          </a:ln>
        </p:spPr>
        <p:txBody>
          <a:bodyPr anchor="ctr"/>
          <a:lstStyle/>
          <a:p>
            <a:r>
              <a:rPr lang="en-GB" sz="1200" dirty="0">
                <a:solidFill>
                  <a:schemeClr val="bg1"/>
                </a:solidFill>
                <a:latin typeface="Verdana" pitchFamily="34" charset="0"/>
              </a:rPr>
              <a:t>M</a:t>
            </a:r>
            <a:r>
              <a:rPr lang="en-GB" sz="1200" dirty="0" smtClean="0">
                <a:solidFill>
                  <a:schemeClr val="bg1"/>
                </a:solidFill>
                <a:latin typeface="Verdana" pitchFamily="34" charset="0"/>
              </a:rPr>
              <a:t>ales are more likely to say that they have considered it</a:t>
            </a:r>
          </a:p>
        </p:txBody>
      </p:sp>
      <p:cxnSp>
        <p:nvCxnSpPr>
          <p:cNvPr id="10" name="Straight Arrow Connector 9"/>
          <p:cNvCxnSpPr/>
          <p:nvPr/>
        </p:nvCxnSpPr>
        <p:spPr bwMode="auto">
          <a:xfrm>
            <a:off x="4452938" y="3912959"/>
            <a:ext cx="1923062" cy="1252"/>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Parallelogram 11"/>
          <p:cNvSpPr>
            <a:spLocks noChangeArrowheads="1"/>
          </p:cNvSpPr>
          <p:nvPr/>
        </p:nvSpPr>
        <p:spPr bwMode="auto">
          <a:xfrm>
            <a:off x="6376000" y="2248228"/>
            <a:ext cx="2210750" cy="906922"/>
          </a:xfrm>
          <a:prstGeom prst="parallelogram">
            <a:avLst>
              <a:gd name="adj" fmla="val 16197"/>
            </a:avLst>
          </a:prstGeom>
          <a:solidFill>
            <a:srgbClr val="E10098">
              <a:alpha val="60000"/>
            </a:srgbClr>
          </a:solidFill>
          <a:ln w="9525" algn="ctr">
            <a:noFill/>
            <a:round/>
            <a:headEnd/>
            <a:tailEnd/>
          </a:ln>
        </p:spPr>
        <p:txBody>
          <a:bodyPr anchor="ctr"/>
          <a:lstStyle/>
          <a:p>
            <a:r>
              <a:rPr lang="en-GB" sz="1200" dirty="0" smtClean="0">
                <a:solidFill>
                  <a:schemeClr val="bg1"/>
                </a:solidFill>
                <a:latin typeface="Verdana" pitchFamily="34" charset="0"/>
              </a:rPr>
              <a:t>85% were not homeless before starting their course</a:t>
            </a:r>
            <a:endParaRPr lang="en-GB" sz="1200" dirty="0">
              <a:solidFill>
                <a:schemeClr val="bg1"/>
              </a:solidFill>
              <a:latin typeface="Verdana" pitchFamily="34" charset="0"/>
            </a:endParaRPr>
          </a:p>
        </p:txBody>
      </p:sp>
    </p:spTree>
    <p:extLst>
      <p:ext uri="{BB962C8B-B14F-4D97-AF65-F5344CB8AC3E}">
        <p14:creationId xmlns:p14="http://schemas.microsoft.com/office/powerpoint/2010/main" val="12147031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414135225"/>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Have </a:t>
            </a:r>
            <a:r>
              <a:rPr lang="en-GB" sz="1000" b="1" dirty="0">
                <a:latin typeface="+mn-lt"/>
              </a:rPr>
              <a:t>you registered as homeless during your course?</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The majority of respondents have not registered homeless during their course </a:t>
            </a:r>
            <a:endParaRPr lang="en-GB" sz="1400" kern="1200" dirty="0">
              <a:solidFill>
                <a:prstClr val="white"/>
              </a:solidFill>
              <a:ea typeface="+mn-ea"/>
              <a:cs typeface="+mn-cs"/>
            </a:endParaRPr>
          </a:p>
        </p:txBody>
      </p:sp>
      <p:sp>
        <p:nvSpPr>
          <p:cNvPr id="6" name="TextBox 4"/>
          <p:cNvSpPr txBox="1">
            <a:spLocks noChangeArrowheads="1"/>
          </p:cNvSpPr>
          <p:nvPr/>
        </p:nvSpPr>
        <p:spPr bwMode="auto">
          <a:xfrm>
            <a:off x="3059832" y="1628800"/>
            <a:ext cx="3168352"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Homeless registration during course</a:t>
            </a:r>
            <a:endParaRPr lang="en-GB" sz="1200" dirty="0">
              <a:solidFill>
                <a:srgbClr val="425563"/>
              </a:solidFill>
              <a:latin typeface="Verdana" pitchFamily="34" charset="0"/>
            </a:endParaRPr>
          </a:p>
        </p:txBody>
      </p:sp>
      <p:sp>
        <p:nvSpPr>
          <p:cNvPr id="7" name="Parallelogram 6"/>
          <p:cNvSpPr>
            <a:spLocks noChangeArrowheads="1"/>
          </p:cNvSpPr>
          <p:nvPr/>
        </p:nvSpPr>
        <p:spPr bwMode="auto">
          <a:xfrm>
            <a:off x="6376000" y="2248228"/>
            <a:ext cx="2210750" cy="906922"/>
          </a:xfrm>
          <a:prstGeom prst="parallelogram">
            <a:avLst>
              <a:gd name="adj" fmla="val 16197"/>
            </a:avLst>
          </a:prstGeom>
          <a:solidFill>
            <a:srgbClr val="E10098">
              <a:alpha val="60000"/>
            </a:srgbClr>
          </a:solidFill>
          <a:ln w="9525" algn="ctr">
            <a:noFill/>
            <a:round/>
            <a:headEnd/>
            <a:tailEnd/>
          </a:ln>
        </p:spPr>
        <p:txBody>
          <a:bodyPr anchor="ctr"/>
          <a:lstStyle/>
          <a:p>
            <a:r>
              <a:rPr lang="en-GB" sz="1200" dirty="0" smtClean="0">
                <a:solidFill>
                  <a:schemeClr val="bg1"/>
                </a:solidFill>
                <a:latin typeface="Verdana" pitchFamily="34" charset="0"/>
              </a:rPr>
              <a:t>98% were not homeless during their course</a:t>
            </a:r>
            <a:endParaRPr lang="en-GB" sz="1200" dirty="0">
              <a:solidFill>
                <a:schemeClr val="bg1"/>
              </a:solidFill>
              <a:latin typeface="Verdana" pitchFamily="34" charset="0"/>
            </a:endParaRPr>
          </a:p>
        </p:txBody>
      </p:sp>
    </p:spTree>
    <p:extLst>
      <p:ext uri="{BB962C8B-B14F-4D97-AF65-F5344CB8AC3E}">
        <p14:creationId xmlns:p14="http://schemas.microsoft.com/office/powerpoint/2010/main" val="29216321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2517478" y="1629572"/>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Considering registering as homeless</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707886"/>
          </a:xfrm>
          <a:prstGeom prst="rect">
            <a:avLst/>
          </a:prstGeom>
          <a:noFill/>
          <a:ln w="9525">
            <a:noFill/>
            <a:miter lim="800000"/>
            <a:headEnd/>
            <a:tailEnd/>
          </a:ln>
        </p:spPr>
        <p:txBody>
          <a:bodyPr>
            <a:spAutoFit/>
          </a:bodyPr>
          <a:lstStyle/>
          <a:p>
            <a:r>
              <a:rPr lang="en-GB" sz="1000" dirty="0" smtClean="0">
                <a:latin typeface="+mn-lt"/>
              </a:rPr>
              <a:t>Base: 79</a:t>
            </a:r>
          </a:p>
          <a:p>
            <a:r>
              <a:rPr lang="en-GB" sz="1000" dirty="0">
                <a:latin typeface="+mn-lt"/>
              </a:rPr>
              <a:t> </a:t>
            </a:r>
          </a:p>
          <a:p>
            <a:pPr defTabSz="432000"/>
            <a:r>
              <a:rPr lang="en-GB" sz="1000" b="1" dirty="0" smtClean="0">
                <a:latin typeface="+mn-lt"/>
              </a:rPr>
              <a:t>If </a:t>
            </a:r>
            <a:r>
              <a:rPr lang="en-GB" sz="1000" b="1" dirty="0">
                <a:latin typeface="+mn-lt"/>
              </a:rPr>
              <a:t>you considered registering homeless during your studies, can you tell us more about this please? </a:t>
            </a:r>
          </a:p>
        </p:txBody>
      </p:sp>
      <p:sp>
        <p:nvSpPr>
          <p:cNvPr id="8" name="Title 1"/>
          <p:cNvSpPr>
            <a:spLocks noGrp="1"/>
          </p:cNvSpPr>
          <p:nvPr>
            <p:ph type="ctrTitle"/>
          </p:nvPr>
        </p:nvSpPr>
        <p:spPr>
          <a:xfrm>
            <a:off x="467079" y="412277"/>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The main reasons people gave for registering as homeless or considering this were that they had lost their housing or been kicked out (often by family), that they found themselves living on other people’s sofas, or that they could not pay for accommodation.</a:t>
            </a:r>
            <a:endParaRPr lang="en-GB" sz="1400" kern="1200" dirty="0">
              <a:solidFill>
                <a:prstClr val="white"/>
              </a:solidFill>
              <a:ea typeface="+mn-ea"/>
              <a:cs typeface="+mn-cs"/>
            </a:endParaRPr>
          </a:p>
        </p:txBody>
      </p:sp>
      <p:grpSp>
        <p:nvGrpSpPr>
          <p:cNvPr id="6" name="Group 5"/>
          <p:cNvGrpSpPr/>
          <p:nvPr/>
        </p:nvGrpSpPr>
        <p:grpSpPr>
          <a:xfrm>
            <a:off x="5805656" y="4867789"/>
            <a:ext cx="3125251" cy="994377"/>
            <a:chOff x="4943872" y="3706869"/>
            <a:chExt cx="2664296" cy="975780"/>
          </a:xfrm>
        </p:grpSpPr>
        <p:sp>
          <p:nvSpPr>
            <p:cNvPr id="7" name="Rectangular Callout 6"/>
            <p:cNvSpPr/>
            <p:nvPr/>
          </p:nvSpPr>
          <p:spPr bwMode="auto">
            <a:xfrm>
              <a:off x="4943872" y="3706869"/>
              <a:ext cx="2664296" cy="975780"/>
            </a:xfrm>
            <a:prstGeom prst="wedgeRectCallout">
              <a:avLst>
                <a:gd name="adj1" fmla="val -30969"/>
                <a:gd name="adj2" fmla="val 63968"/>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9" name="Rectangle 8"/>
            <p:cNvSpPr/>
            <p:nvPr/>
          </p:nvSpPr>
          <p:spPr>
            <a:xfrm>
              <a:off x="4966568" y="3785238"/>
              <a:ext cx="2641600" cy="755051"/>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was </a:t>
              </a:r>
              <a:r>
                <a:rPr lang="en-GB" sz="1100" b="1" i="1" dirty="0">
                  <a:latin typeface="+mn-lt"/>
                  <a:ea typeface="Verdana" panose="020B0604030504040204" pitchFamily="34" charset="0"/>
                  <a:cs typeface="Verdana" panose="020B0604030504040204" pitchFamily="34" charset="0"/>
                </a:rPr>
                <a:t>struggling to pay </a:t>
              </a:r>
              <a:r>
                <a:rPr lang="en-GB" sz="1100" b="1" i="1" dirty="0" smtClean="0">
                  <a:latin typeface="+mn-lt"/>
                  <a:ea typeface="Verdana" panose="020B0604030504040204" pitchFamily="34" charset="0"/>
                  <a:cs typeface="Verdana" panose="020B0604030504040204" pitchFamily="34" charset="0"/>
                </a:rPr>
                <a:t>rent </a:t>
              </a:r>
              <a:r>
                <a:rPr lang="en-GB" sz="1100" i="1" dirty="0">
                  <a:latin typeface="+mn-lt"/>
                  <a:ea typeface="Verdana" panose="020B0604030504040204" pitchFamily="34" charset="0"/>
                  <a:cs typeface="Verdana" panose="020B0604030504040204" pitchFamily="34" charset="0"/>
                </a:rPr>
                <a:t>when a </a:t>
              </a:r>
              <a:r>
                <a:rPr lang="en-GB" sz="1100" b="1" i="1" dirty="0">
                  <a:latin typeface="+mn-lt"/>
                  <a:ea typeface="Verdana" panose="020B0604030504040204" pitchFamily="34" charset="0"/>
                  <a:cs typeface="Verdana" panose="020B0604030504040204" pitchFamily="34" charset="0"/>
                </a:rPr>
                <a:t>relationship broke up </a:t>
              </a:r>
              <a:r>
                <a:rPr lang="en-GB" sz="1100" i="1" dirty="0">
                  <a:latin typeface="+mn-lt"/>
                  <a:ea typeface="Verdana" panose="020B0604030504040204" pitchFamily="34" charset="0"/>
                  <a:cs typeface="Verdana" panose="020B0604030504040204" pitchFamily="34" charset="0"/>
                </a:rPr>
                <a:t>as it is too expensive on my own</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privately rented house not with other students.</a:t>
              </a:r>
              <a:endParaRPr lang="en-GB" sz="1100" dirty="0">
                <a:latin typeface="+mn-lt"/>
                <a:ea typeface="Verdana" panose="020B0604030504040204" pitchFamily="34" charset="0"/>
                <a:cs typeface="Verdana" panose="020B0604030504040204" pitchFamily="34" charset="0"/>
              </a:endParaRPr>
            </a:p>
          </p:txBody>
        </p:sp>
      </p:grpSp>
      <p:grpSp>
        <p:nvGrpSpPr>
          <p:cNvPr id="13" name="Group 12"/>
          <p:cNvGrpSpPr/>
          <p:nvPr/>
        </p:nvGrpSpPr>
        <p:grpSpPr>
          <a:xfrm>
            <a:off x="3212268" y="4712218"/>
            <a:ext cx="2456089" cy="1398042"/>
            <a:chOff x="1308267" y="4268657"/>
            <a:chExt cx="2057137" cy="1411371"/>
          </a:xfrm>
        </p:grpSpPr>
        <p:sp>
          <p:nvSpPr>
            <p:cNvPr id="14" name="Rectangular Callout 13"/>
            <p:cNvSpPr/>
            <p:nvPr/>
          </p:nvSpPr>
          <p:spPr bwMode="auto">
            <a:xfrm>
              <a:off x="1308267" y="4268657"/>
              <a:ext cx="2057137" cy="1411371"/>
            </a:xfrm>
            <a:prstGeom prst="wedgeRectCallout">
              <a:avLst>
                <a:gd name="adj1" fmla="val 29116"/>
                <a:gd name="adj2" fmla="val 62892"/>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17" name="Rectangle 16"/>
            <p:cNvSpPr/>
            <p:nvPr/>
          </p:nvSpPr>
          <p:spPr>
            <a:xfrm>
              <a:off x="1395141" y="4322777"/>
              <a:ext cx="1959358" cy="1303131"/>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“During </a:t>
              </a:r>
              <a:r>
                <a:rPr lang="en-GB" sz="1100" i="1" dirty="0">
                  <a:latin typeface="+mn-lt"/>
                  <a:ea typeface="Verdana" panose="020B0604030504040204" pitchFamily="34" charset="0"/>
                  <a:cs typeface="Verdana" panose="020B0604030504040204" pitchFamily="34" charset="0"/>
                </a:rPr>
                <a:t>the end of </a:t>
              </a:r>
              <a:r>
                <a:rPr lang="en-GB" sz="1100" b="1" i="1" dirty="0">
                  <a:latin typeface="+mn-lt"/>
                  <a:ea typeface="Verdana" panose="020B0604030504040204" pitchFamily="34" charset="0"/>
                  <a:cs typeface="Verdana" panose="020B0604030504040204" pitchFamily="34" charset="0"/>
                </a:rPr>
                <a:t>college </a:t>
              </a:r>
              <a:r>
                <a:rPr lang="en-GB" sz="1100" b="1" i="1" dirty="0" smtClean="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went to the council told them </a:t>
              </a:r>
              <a:r>
                <a:rPr lang="en-GB" sz="1100" b="1" i="1" dirty="0" smtClean="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was homeless but </a:t>
              </a:r>
              <a:r>
                <a:rPr lang="en-GB" sz="1100" b="1" i="1" dirty="0" smtClean="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was not priority</a:t>
              </a:r>
              <a:r>
                <a:rPr lang="en-GB" sz="1100" i="1" dirty="0">
                  <a:latin typeface="+mn-lt"/>
                  <a:ea typeface="Verdana" panose="020B0604030504040204" pitchFamily="34" charset="0"/>
                  <a:cs typeface="Verdana" panose="020B0604030504040204" pitchFamily="34" charset="0"/>
                </a:rPr>
                <a:t>, so they </a:t>
              </a:r>
              <a:r>
                <a:rPr lang="en-GB" sz="1100" i="1" dirty="0" smtClean="0">
                  <a:latin typeface="+mn-lt"/>
                  <a:ea typeface="Verdana" panose="020B0604030504040204" pitchFamily="34" charset="0"/>
                  <a:cs typeface="Verdana" panose="020B0604030504040204" pitchFamily="34" charset="0"/>
                </a:rPr>
                <a:t>didn’t </a:t>
              </a:r>
              <a:r>
                <a:rPr lang="en-GB" sz="1100" i="1" dirty="0">
                  <a:latin typeface="+mn-lt"/>
                  <a:ea typeface="Verdana" panose="020B0604030504040204" pitchFamily="34" charset="0"/>
                  <a:cs typeface="Verdana" panose="020B0604030504040204" pitchFamily="34" charset="0"/>
                </a:rPr>
                <a:t>really help me get a room or any sort of help at all</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other.</a:t>
              </a:r>
              <a:endParaRPr lang="en-GB" sz="1100" dirty="0">
                <a:latin typeface="+mn-lt"/>
                <a:ea typeface="Verdana" panose="020B0604030504040204" pitchFamily="34" charset="0"/>
                <a:cs typeface="Verdana" panose="020B0604030504040204" pitchFamily="34" charset="0"/>
              </a:endParaRPr>
            </a:p>
          </p:txBody>
        </p:sp>
      </p:grpSp>
      <p:grpSp>
        <p:nvGrpSpPr>
          <p:cNvPr id="18" name="Group 17"/>
          <p:cNvGrpSpPr/>
          <p:nvPr/>
        </p:nvGrpSpPr>
        <p:grpSpPr>
          <a:xfrm>
            <a:off x="3155253" y="3601136"/>
            <a:ext cx="3137871" cy="796265"/>
            <a:chOff x="4887276" y="2207738"/>
            <a:chExt cx="2229892" cy="861414"/>
          </a:xfrm>
        </p:grpSpPr>
        <p:sp>
          <p:nvSpPr>
            <p:cNvPr id="19" name="Rectangular Callout 18"/>
            <p:cNvSpPr/>
            <p:nvPr/>
          </p:nvSpPr>
          <p:spPr bwMode="auto">
            <a:xfrm>
              <a:off x="4887276" y="2207738"/>
              <a:ext cx="2229892" cy="861414"/>
            </a:xfrm>
            <a:prstGeom prst="wedgeRectCallout">
              <a:avLst>
                <a:gd name="adj1" fmla="val 1015"/>
                <a:gd name="adj2" fmla="val 65600"/>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0" name="Rectangle 19"/>
            <p:cNvSpPr/>
            <p:nvPr/>
          </p:nvSpPr>
          <p:spPr>
            <a:xfrm>
              <a:off x="4912887" y="2222945"/>
              <a:ext cx="2090231" cy="832395"/>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“During </a:t>
              </a:r>
              <a:r>
                <a:rPr lang="en-GB" sz="1100" i="1" dirty="0">
                  <a:latin typeface="+mn-lt"/>
                  <a:ea typeface="Verdana" panose="020B0604030504040204" pitchFamily="34" charset="0"/>
                  <a:cs typeface="Verdana" panose="020B0604030504040204" pitchFamily="34" charset="0"/>
                </a:rPr>
                <a:t>my last year of college I </a:t>
              </a:r>
              <a:r>
                <a:rPr lang="en-GB" sz="1100" b="1" i="1" dirty="0">
                  <a:latin typeface="+mn-lt"/>
                  <a:ea typeface="Verdana" panose="020B0604030504040204" pitchFamily="34" charset="0"/>
                  <a:cs typeface="Verdana" panose="020B0604030504040204" pitchFamily="34" charset="0"/>
                </a:rPr>
                <a:t>moved into a hostel </a:t>
              </a:r>
              <a:r>
                <a:rPr lang="en-GB" sz="1100" i="1" dirty="0">
                  <a:latin typeface="+mn-lt"/>
                  <a:ea typeface="Verdana" panose="020B0604030504040204" pitchFamily="34" charset="0"/>
                  <a:cs typeface="Verdana" panose="020B0604030504040204" pitchFamily="34" charset="0"/>
                </a:rPr>
                <a:t>(Bristol Foyer) after </a:t>
              </a:r>
              <a:r>
                <a:rPr lang="en-GB" sz="1100" b="1" i="1" dirty="0">
                  <a:latin typeface="+mn-lt"/>
                  <a:ea typeface="Verdana" panose="020B0604030504040204" pitchFamily="34" charset="0"/>
                  <a:cs typeface="Verdana" panose="020B0604030504040204" pitchFamily="34" charset="0"/>
                </a:rPr>
                <a:t>sofa surfing </a:t>
              </a:r>
              <a:r>
                <a:rPr lang="en-GB" sz="1100" i="1" dirty="0">
                  <a:latin typeface="+mn-lt"/>
                  <a:ea typeface="Verdana" panose="020B0604030504040204" pitchFamily="34" charset="0"/>
                  <a:cs typeface="Verdana" panose="020B0604030504040204" pitchFamily="34" charset="0"/>
                </a:rPr>
                <a:t>for a while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other.</a:t>
              </a:r>
            </a:p>
          </p:txBody>
        </p:sp>
      </p:grpSp>
      <p:grpSp>
        <p:nvGrpSpPr>
          <p:cNvPr id="21" name="Group 20"/>
          <p:cNvGrpSpPr/>
          <p:nvPr/>
        </p:nvGrpSpPr>
        <p:grpSpPr>
          <a:xfrm>
            <a:off x="3520316" y="2174911"/>
            <a:ext cx="2613959" cy="1223602"/>
            <a:chOff x="3980045" y="4667562"/>
            <a:chExt cx="3821948" cy="2087095"/>
          </a:xfrm>
        </p:grpSpPr>
        <p:sp>
          <p:nvSpPr>
            <p:cNvPr id="22" name="Rectangular Callout 21"/>
            <p:cNvSpPr/>
            <p:nvPr/>
          </p:nvSpPr>
          <p:spPr bwMode="auto">
            <a:xfrm>
              <a:off x="3980045" y="4667564"/>
              <a:ext cx="3821948" cy="1834896"/>
            </a:xfrm>
            <a:prstGeom prst="wedgeRectCallout">
              <a:avLst>
                <a:gd name="adj1" fmla="val -28178"/>
                <a:gd name="adj2" fmla="val 66158"/>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3" name="Rectangle 22"/>
            <p:cNvSpPr/>
            <p:nvPr/>
          </p:nvSpPr>
          <p:spPr>
            <a:xfrm>
              <a:off x="4011323" y="4667562"/>
              <a:ext cx="3599543" cy="2087095"/>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“Before I came to uni, I nearly registered homeless after falling out with my parents but was </a:t>
              </a:r>
              <a:r>
                <a:rPr lang="en-GB" sz="1100" b="1" i="1" dirty="0">
                  <a:latin typeface="+mn-lt"/>
                  <a:ea typeface="Verdana" panose="020B0604030504040204" pitchFamily="34" charset="0"/>
                  <a:cs typeface="Verdana" panose="020B0604030504040204" pitchFamily="34" charset="0"/>
                </a:rPr>
                <a:t>fortunate to be offered accommodation with </a:t>
              </a:r>
              <a:r>
                <a:rPr lang="en-GB" sz="1100" b="1" i="1" dirty="0" smtClean="0">
                  <a:latin typeface="+mn-lt"/>
                  <a:ea typeface="Verdana" panose="020B0604030504040204" pitchFamily="34" charset="0"/>
                  <a:cs typeface="Verdana" panose="020B0604030504040204" pitchFamily="34" charset="0"/>
                </a:rPr>
                <a:t>friends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university halls.</a:t>
              </a:r>
              <a:endParaRPr lang="en-GB" sz="1100" dirty="0">
                <a:latin typeface="+mn-lt"/>
                <a:ea typeface="Verdana" panose="020B0604030504040204" pitchFamily="34" charset="0"/>
                <a:cs typeface="Verdana" panose="020B0604030504040204" pitchFamily="34" charset="0"/>
              </a:endParaRPr>
            </a:p>
          </p:txBody>
        </p:sp>
      </p:grpSp>
      <p:grpSp>
        <p:nvGrpSpPr>
          <p:cNvPr id="24" name="Group 23"/>
          <p:cNvGrpSpPr/>
          <p:nvPr/>
        </p:nvGrpSpPr>
        <p:grpSpPr>
          <a:xfrm>
            <a:off x="6419250" y="3301703"/>
            <a:ext cx="2677344" cy="1296614"/>
            <a:chOff x="8701971" y="3536775"/>
            <a:chExt cx="2332724" cy="1699647"/>
          </a:xfrm>
        </p:grpSpPr>
        <p:sp>
          <p:nvSpPr>
            <p:cNvPr id="25" name="Rectangle 24"/>
            <p:cNvSpPr/>
            <p:nvPr/>
          </p:nvSpPr>
          <p:spPr>
            <a:xfrm>
              <a:off x="8763906" y="3556216"/>
              <a:ext cx="2208855" cy="1674294"/>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“It's </a:t>
              </a:r>
              <a:r>
                <a:rPr lang="en-GB" sz="1100" b="1" i="1" dirty="0">
                  <a:latin typeface="+mn-lt"/>
                  <a:ea typeface="Verdana" panose="020B0604030504040204" pitchFamily="34" charset="0"/>
                  <a:cs typeface="Verdana" panose="020B0604030504040204" pitchFamily="34" charset="0"/>
                </a:rPr>
                <a:t>difficult to get a house</a:t>
              </a:r>
              <a:r>
                <a:rPr lang="en-GB" sz="1100" i="1" dirty="0">
                  <a:latin typeface="+mn-lt"/>
                  <a:ea typeface="Verdana" panose="020B0604030504040204" pitchFamily="34" charset="0"/>
                  <a:cs typeface="Verdana" panose="020B0604030504040204" pitchFamily="34" charset="0"/>
                </a:rPr>
                <a:t>, especially with no prior housing.  If I hadn't been taken in by a friends family I would have had to register homeless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privately rented house with other students.</a:t>
              </a:r>
              <a:endParaRPr lang="en-GB" sz="1100" dirty="0">
                <a:latin typeface="+mn-lt"/>
                <a:ea typeface="Verdana" panose="020B0604030504040204" pitchFamily="34" charset="0"/>
                <a:cs typeface="Verdana" panose="020B0604030504040204" pitchFamily="34" charset="0"/>
              </a:endParaRPr>
            </a:p>
          </p:txBody>
        </p:sp>
        <p:sp>
          <p:nvSpPr>
            <p:cNvPr id="26" name="Rectangular Callout 25"/>
            <p:cNvSpPr/>
            <p:nvPr/>
          </p:nvSpPr>
          <p:spPr bwMode="auto">
            <a:xfrm>
              <a:off x="8701971" y="3536775"/>
              <a:ext cx="2332724" cy="1699647"/>
            </a:xfrm>
            <a:prstGeom prst="wedgeRectCallout">
              <a:avLst>
                <a:gd name="adj1" fmla="val 39915"/>
                <a:gd name="adj2" fmla="val 62016"/>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grpSp>
        <p:nvGrpSpPr>
          <p:cNvPr id="28" name="Group 27"/>
          <p:cNvGrpSpPr/>
          <p:nvPr/>
        </p:nvGrpSpPr>
        <p:grpSpPr>
          <a:xfrm>
            <a:off x="6215587" y="1813685"/>
            <a:ext cx="2894859" cy="1243349"/>
            <a:chOff x="6292310" y="2105998"/>
            <a:chExt cx="2337736" cy="1186606"/>
          </a:xfrm>
        </p:grpSpPr>
        <p:sp>
          <p:nvSpPr>
            <p:cNvPr id="11" name="Rectangular Callout 10"/>
            <p:cNvSpPr/>
            <p:nvPr/>
          </p:nvSpPr>
          <p:spPr bwMode="auto">
            <a:xfrm>
              <a:off x="6292310" y="2105998"/>
              <a:ext cx="2322258" cy="1186606"/>
            </a:xfrm>
            <a:prstGeom prst="wedgeRectCallout">
              <a:avLst>
                <a:gd name="adj1" fmla="val -28178"/>
                <a:gd name="adj2" fmla="val 66158"/>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4" name="TextBox 3"/>
            <p:cNvSpPr txBox="1"/>
            <p:nvPr/>
          </p:nvSpPr>
          <p:spPr>
            <a:xfrm>
              <a:off x="6354925" y="2178268"/>
              <a:ext cx="2275121" cy="1057430"/>
            </a:xfrm>
            <a:prstGeom prst="rect">
              <a:avLst/>
            </a:prstGeom>
            <a:noFill/>
          </p:spPr>
          <p:txBody>
            <a:bodyPr wrap="square" rtlCol="0">
              <a:spAutoFit/>
            </a:bodyPr>
            <a:lstStyle/>
            <a:p>
              <a:r>
                <a:rPr lang="en-GB" sz="1100" i="1" dirty="0" smtClean="0">
                  <a:latin typeface="+mn-lt"/>
                </a:rPr>
                <a:t>“I </a:t>
              </a:r>
              <a:r>
                <a:rPr lang="en-GB" sz="1100" i="1" dirty="0">
                  <a:latin typeface="+mn-lt"/>
                </a:rPr>
                <a:t>didn't know where to go for my </a:t>
              </a:r>
              <a:r>
                <a:rPr lang="en-GB" sz="1100" b="1" i="1" dirty="0">
                  <a:latin typeface="+mn-lt"/>
                </a:rPr>
                <a:t>summer holidays </a:t>
              </a:r>
              <a:r>
                <a:rPr lang="en-GB" sz="1100" i="1" dirty="0">
                  <a:latin typeface="+mn-lt"/>
                </a:rPr>
                <a:t>in terms of where to stay and I was getting considered because I </a:t>
              </a:r>
              <a:r>
                <a:rPr lang="en-GB" sz="1100" b="1" i="1" dirty="0">
                  <a:latin typeface="+mn-lt"/>
                </a:rPr>
                <a:t>didn't have much funding </a:t>
              </a:r>
              <a:r>
                <a:rPr lang="en-GB" sz="1100" i="1" dirty="0" smtClean="0">
                  <a:latin typeface="+mn-lt"/>
                </a:rPr>
                <a:t>either” </a:t>
              </a:r>
              <a:r>
                <a:rPr lang="en-GB" sz="1100" dirty="0" smtClean="0">
                  <a:latin typeface="+mn-lt"/>
                </a:rPr>
                <a:t>Female, university/private halls.</a:t>
              </a:r>
              <a:endParaRPr lang="en-GB" sz="1100" dirty="0">
                <a:latin typeface="+mn-lt"/>
              </a:endParaRPr>
            </a:p>
          </p:txBody>
        </p:sp>
      </p:grpSp>
      <p:sp>
        <p:nvSpPr>
          <p:cNvPr id="27" name="Parallelogram 11"/>
          <p:cNvSpPr>
            <a:spLocks noChangeArrowheads="1"/>
          </p:cNvSpPr>
          <p:nvPr/>
        </p:nvSpPr>
        <p:spPr bwMode="auto">
          <a:xfrm>
            <a:off x="136293" y="2209866"/>
            <a:ext cx="3080825" cy="3681197"/>
          </a:xfrm>
          <a:prstGeom prst="parallelogram">
            <a:avLst>
              <a:gd name="adj" fmla="val 11260"/>
            </a:avLst>
          </a:prstGeom>
          <a:solidFill>
            <a:srgbClr val="84BD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Lost housing / kicked out</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Temporarily living with friends / family</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Lack of money</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Only had term-time address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No support to find housing</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Issues with student funding</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Living in hostel/supported housing</a:t>
            </a:r>
          </a:p>
        </p:txBody>
      </p:sp>
    </p:spTree>
    <p:extLst>
      <p:ext uri="{BB962C8B-B14F-4D97-AF65-F5344CB8AC3E}">
        <p14:creationId xmlns:p14="http://schemas.microsoft.com/office/powerpoint/2010/main" val="16453184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Support provision and information communication</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35870014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600" b="1" kern="1200" dirty="0" smtClean="0">
                <a:solidFill>
                  <a:prstClr val="white"/>
                </a:solidFill>
                <a:ea typeface="+mj-ea"/>
              </a:rPr>
              <a:t>Introduction</a:t>
            </a:r>
            <a:r>
              <a:rPr lang="en-GB" sz="1600" b="1" kern="1200" dirty="0">
                <a:solidFill>
                  <a:prstClr val="white"/>
                </a:solidFill>
                <a:ea typeface="+mj-ea"/>
              </a:rPr>
              <a:t/>
            </a:r>
            <a:br>
              <a:rPr lang="en-GB" sz="1600" b="1" kern="1200" dirty="0">
                <a:solidFill>
                  <a:prstClr val="white"/>
                </a:solidFill>
                <a:ea typeface="+mj-ea"/>
              </a:rPr>
            </a:br>
            <a:r>
              <a:rPr lang="en-GB" sz="1600" kern="1200" dirty="0" smtClean="0">
                <a:solidFill>
                  <a:prstClr val="white"/>
                </a:solidFill>
                <a:ea typeface="+mj-ea"/>
              </a:rPr>
              <a:t>Research objectives</a:t>
            </a:r>
            <a:endParaRPr lang="en-GB" sz="1600" b="1" kern="1200" dirty="0">
              <a:solidFill>
                <a:prstClr val="white"/>
              </a:solidFill>
              <a:ea typeface="+mj-ea"/>
            </a:endParaRPr>
          </a:p>
        </p:txBody>
      </p:sp>
      <p:sp>
        <p:nvSpPr>
          <p:cNvPr id="5" name="Parallelogram 4"/>
          <p:cNvSpPr/>
          <p:nvPr/>
        </p:nvSpPr>
        <p:spPr bwMode="auto">
          <a:xfrm>
            <a:off x="683568" y="1772816"/>
            <a:ext cx="3906435" cy="2979346"/>
          </a:xfrm>
          <a:prstGeom prst="parallelogram">
            <a:avLst>
              <a:gd name="adj" fmla="val 25601"/>
            </a:avLst>
          </a:prstGeom>
          <a:solidFill>
            <a:srgbClr val="FF6600">
              <a:alpha val="90000"/>
            </a:srgbClr>
          </a:solidFill>
          <a:ln w="9525" cap="flat" cmpd="sng" algn="ctr">
            <a:noFill/>
            <a:prstDash val="solid"/>
            <a:round/>
            <a:headEnd type="none" w="med" len="med"/>
            <a:tailEnd type="none" w="med" len="med"/>
          </a:ln>
          <a:effectLst/>
          <a:extLst/>
        </p:spPr>
        <p:txBody>
          <a:bodyPr wrap="square" lIns="68580" tIns="34290" rIns="68580" bIns="34290" anchor="ctr">
            <a:spAutoFit/>
          </a:bodyPr>
          <a:lstStyle/>
          <a:p>
            <a:pPr lvl="0" fontAlgn="auto">
              <a:spcBef>
                <a:spcPts val="0"/>
              </a:spcBef>
              <a:spcAft>
                <a:spcPts val="0"/>
              </a:spcAft>
              <a:defRPr/>
            </a:pPr>
            <a:r>
              <a:rPr lang="en-GB" sz="1400" dirty="0">
                <a:solidFill>
                  <a:srgbClr val="FFFFFF"/>
                </a:solidFill>
                <a:latin typeface="Verdana"/>
                <a:ea typeface="ＭＳ Ｐゴシック"/>
              </a:rPr>
              <a:t>The overarching aim for this research is to understand the broad profiles of estranged students, their respective </a:t>
            </a:r>
            <a:r>
              <a:rPr lang="en-GB" sz="1400" dirty="0" smtClean="0">
                <a:solidFill>
                  <a:srgbClr val="FFFFFF"/>
                </a:solidFill>
                <a:latin typeface="Verdana"/>
                <a:ea typeface="ＭＳ Ｐゴシック"/>
              </a:rPr>
              <a:t>motivations, access of information and support, </a:t>
            </a:r>
            <a:r>
              <a:rPr lang="en-GB" sz="1400" dirty="0">
                <a:solidFill>
                  <a:srgbClr val="FFFFFF"/>
                </a:solidFill>
                <a:latin typeface="Verdana"/>
                <a:ea typeface="ＭＳ Ｐゴシック"/>
              </a:rPr>
              <a:t>and perceived barriers </a:t>
            </a:r>
            <a:r>
              <a:rPr lang="en-GB" sz="1400" dirty="0" smtClean="0">
                <a:solidFill>
                  <a:srgbClr val="FFFFFF"/>
                </a:solidFill>
                <a:latin typeface="Verdana"/>
                <a:ea typeface="ＭＳ Ｐゴシック"/>
              </a:rPr>
              <a:t>in higher </a:t>
            </a:r>
            <a:r>
              <a:rPr lang="en-GB" sz="1400" dirty="0">
                <a:solidFill>
                  <a:srgbClr val="FFFFFF"/>
                </a:solidFill>
                <a:latin typeface="Verdana"/>
                <a:ea typeface="ＭＳ Ｐゴシック"/>
              </a:rPr>
              <a:t>education.</a:t>
            </a:r>
            <a:endParaRPr lang="en-GB" sz="1400" b="1" dirty="0">
              <a:solidFill>
                <a:srgbClr val="FFFFFF"/>
              </a:solidFill>
              <a:latin typeface="Verdana"/>
              <a:ea typeface="ＭＳ Ｐゴシック"/>
            </a:endParaRPr>
          </a:p>
        </p:txBody>
      </p:sp>
      <p:sp>
        <p:nvSpPr>
          <p:cNvPr id="7" name="Parallelogram 6"/>
          <p:cNvSpPr/>
          <p:nvPr/>
        </p:nvSpPr>
        <p:spPr bwMode="auto">
          <a:xfrm>
            <a:off x="3563888" y="2348880"/>
            <a:ext cx="5184575" cy="3473028"/>
          </a:xfrm>
          <a:prstGeom prst="parallelogram">
            <a:avLst>
              <a:gd name="adj" fmla="val 21569"/>
            </a:avLst>
          </a:prstGeom>
          <a:solidFill>
            <a:srgbClr val="00AEC7">
              <a:alpha val="60000"/>
            </a:srgbClr>
          </a:solidFill>
          <a:ln w="9525" cap="flat" cmpd="sng" algn="ctr">
            <a:noFill/>
            <a:prstDash val="solid"/>
            <a:round/>
            <a:headEnd type="none" w="med" len="med"/>
            <a:tailEnd type="none" w="med" len="med"/>
          </a:ln>
          <a:effectLst/>
          <a:extLst/>
        </p:spPr>
        <p:txBody>
          <a:bodyPr wrap="square" lIns="68580" tIns="34290" rIns="68580" bIns="34290" anchor="ctr">
            <a:noAutofit/>
          </a:bodyPr>
          <a:lstStyle/>
          <a:p>
            <a:pPr lvl="0">
              <a:lnSpc>
                <a:spcPct val="150000"/>
              </a:lnSpc>
              <a:spcAft>
                <a:spcPts val="0"/>
              </a:spcAft>
              <a:buClr>
                <a:schemeClr val="bg1"/>
              </a:buClr>
            </a:pPr>
            <a:r>
              <a:rPr lang="en-GB" sz="12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rPr>
              <a:t>Subsidiary objectives include:</a:t>
            </a:r>
          </a:p>
          <a:p>
            <a:pPr marL="171450" lvl="0" indent="-171450">
              <a:lnSpc>
                <a:spcPct val="150000"/>
              </a:lnSpc>
              <a:spcAft>
                <a:spcPts val="0"/>
              </a:spcAft>
              <a:buClr>
                <a:schemeClr val="bg1"/>
              </a:buClr>
              <a:buFont typeface="Arial" panose="020B0604020202020204" pitchFamily="34" charset="0"/>
              <a:buChar char="•"/>
            </a:pPr>
            <a:r>
              <a:rPr lang="en-GB" sz="12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rPr>
              <a:t>To </a:t>
            </a: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capture the proportion of estranged students who have </a:t>
            </a:r>
            <a:r>
              <a:rPr lang="en-GB" sz="12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sought advice or information on student finance</a:t>
            </a: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 and their </a:t>
            </a:r>
            <a:r>
              <a:rPr lang="en-GB" sz="12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respective experiences </a:t>
            </a: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of support</a:t>
            </a:r>
          </a:p>
          <a:p>
            <a:pPr marL="171450" lvl="0" indent="-171450">
              <a:lnSpc>
                <a:spcPct val="150000"/>
              </a:lnSpc>
              <a:spcAft>
                <a:spcPts val="0"/>
              </a:spcAft>
              <a:buClr>
                <a:schemeClr val="bg1"/>
              </a:buClr>
              <a:buFont typeface="Arial" panose="020B0604020202020204" pitchFamily="34" charset="0"/>
              <a:buChar char="•"/>
            </a:pP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To comprehend their </a:t>
            </a:r>
            <a:r>
              <a:rPr lang="en-GB" sz="12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access of support</a:t>
            </a:r>
          </a:p>
          <a:p>
            <a:pPr marL="171450" lvl="0" indent="-171450">
              <a:lnSpc>
                <a:spcPct val="150000"/>
              </a:lnSpc>
              <a:spcAft>
                <a:spcPts val="0"/>
              </a:spcAft>
              <a:buClr>
                <a:schemeClr val="bg1"/>
              </a:buClr>
              <a:buFont typeface="Arial" panose="020B0604020202020204" pitchFamily="34" charset="0"/>
              <a:buChar char="•"/>
            </a:pP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To explore retention rates and their </a:t>
            </a:r>
            <a:r>
              <a:rPr lang="en-GB" sz="12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overall student experience </a:t>
            </a: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in higher education </a:t>
            </a:r>
            <a:endParaRPr lang="en-GB" sz="12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marL="171450" lvl="0" indent="-171450">
              <a:lnSpc>
                <a:spcPct val="150000"/>
              </a:lnSpc>
              <a:spcAft>
                <a:spcPts val="0"/>
              </a:spcAft>
              <a:buClr>
                <a:schemeClr val="bg1"/>
              </a:buClr>
              <a:buFont typeface="Arial" panose="020B0604020202020204" pitchFamily="34" charset="0"/>
              <a:buChar char="•"/>
            </a:pP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Identify unmet needs of estranged students, and enable academic insight into the effectiveness of the current </a:t>
            </a:r>
            <a:r>
              <a:rPr lang="en-GB" sz="12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rPr>
              <a:t>processes</a:t>
            </a:r>
            <a:endPar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661248"/>
            <a:ext cx="3851918" cy="917123"/>
          </a:xfrm>
          <a:prstGeom prst="rect">
            <a:avLst/>
          </a:prstGeom>
        </p:spPr>
      </p:pic>
    </p:spTree>
    <p:extLst>
      <p:ext uri="{BB962C8B-B14F-4D97-AF65-F5344CB8AC3E}">
        <p14:creationId xmlns:p14="http://schemas.microsoft.com/office/powerpoint/2010/main" val="276717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640760883"/>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Sufficiency of student finance support</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10769" y="6137040"/>
            <a:ext cx="7380312" cy="707886"/>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Do </a:t>
            </a:r>
            <a:r>
              <a:rPr lang="en-GB" sz="1000" b="1" dirty="0">
                <a:latin typeface="+mn-lt"/>
              </a:rPr>
              <a:t>you find the current student support package from Student Finance England/Wales/Northern Ireland is sufficient to cover your living costs?</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Over half of respondents do not consider the current support package offered by Students Finance to be sufficient</a:t>
            </a:r>
            <a:endParaRPr lang="en-GB" sz="1400" kern="1200" dirty="0">
              <a:solidFill>
                <a:prstClr val="white"/>
              </a:solidFill>
              <a:ea typeface="+mn-ea"/>
              <a:cs typeface="+mn-cs"/>
            </a:endParaRPr>
          </a:p>
        </p:txBody>
      </p:sp>
      <p:cxnSp>
        <p:nvCxnSpPr>
          <p:cNvPr id="5" name="Straight Arrow Connector 4"/>
          <p:cNvCxnSpPr/>
          <p:nvPr/>
        </p:nvCxnSpPr>
        <p:spPr bwMode="auto">
          <a:xfrm>
            <a:off x="6156176" y="2708920"/>
            <a:ext cx="576064" cy="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6732240" y="2276872"/>
            <a:ext cx="1764196" cy="938719"/>
          </a:xfrm>
          <a:prstGeom prst="rect">
            <a:avLst/>
          </a:prstGeom>
          <a:noFill/>
        </p:spPr>
        <p:txBody>
          <a:bodyPr wrap="square" rtlCol="0">
            <a:spAutoFit/>
          </a:bodyPr>
          <a:lstStyle/>
          <a:p>
            <a:r>
              <a:rPr lang="en-GB" sz="1100" dirty="0" smtClean="0">
                <a:latin typeface="+mn-lt"/>
              </a:rPr>
              <a:t>Most pronounced </a:t>
            </a:r>
            <a:r>
              <a:rPr lang="en-GB" sz="1100" dirty="0">
                <a:latin typeface="+mn-lt"/>
              </a:rPr>
              <a:t>amongst those who live in </a:t>
            </a:r>
            <a:r>
              <a:rPr lang="en-GB" sz="1100" dirty="0" smtClean="0">
                <a:latin typeface="+mn-lt"/>
              </a:rPr>
              <a:t>privately </a:t>
            </a:r>
            <a:r>
              <a:rPr lang="en-GB" sz="1100" dirty="0">
                <a:latin typeface="+mn-lt"/>
              </a:rPr>
              <a:t>rented house NOT with other students</a:t>
            </a:r>
          </a:p>
        </p:txBody>
      </p:sp>
    </p:spTree>
    <p:extLst>
      <p:ext uri="{BB962C8B-B14F-4D97-AF65-F5344CB8AC3E}">
        <p14:creationId xmlns:p14="http://schemas.microsoft.com/office/powerpoint/2010/main" val="27058505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1835696" y="1628800"/>
            <a:ext cx="5616624"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Financial support is not sufficient to cover living costs</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021288"/>
            <a:ext cx="7380312" cy="707886"/>
          </a:xfrm>
          <a:prstGeom prst="rect">
            <a:avLst/>
          </a:prstGeom>
          <a:noFill/>
          <a:ln w="9525">
            <a:noFill/>
            <a:miter lim="800000"/>
            <a:headEnd/>
            <a:tailEnd/>
          </a:ln>
        </p:spPr>
        <p:txBody>
          <a:bodyPr wrap="square">
            <a:spAutoFit/>
          </a:bodyPr>
          <a:lstStyle/>
          <a:p>
            <a:r>
              <a:rPr lang="en-GB" sz="1000" dirty="0" smtClean="0">
                <a:latin typeface="+mn-lt"/>
              </a:rPr>
              <a:t>Base: 318 respondents</a:t>
            </a:r>
          </a:p>
          <a:p>
            <a:r>
              <a:rPr lang="en-GB" sz="1000" dirty="0" smtClean="0">
                <a:latin typeface="+mn-lt"/>
              </a:rPr>
              <a:t> </a:t>
            </a:r>
          </a:p>
          <a:p>
            <a:pPr defTabSz="432000"/>
            <a:r>
              <a:rPr lang="en-GB" sz="1000" b="1" dirty="0" smtClean="0">
                <a:latin typeface="+mn-lt"/>
              </a:rPr>
              <a:t>Please </a:t>
            </a:r>
            <a:r>
              <a:rPr lang="en-GB" sz="1000" b="1" dirty="0">
                <a:latin typeface="+mn-lt"/>
              </a:rPr>
              <a:t>expand on why you think the current student support financial support is not sufficient to cover your living costs.</a:t>
            </a:r>
          </a:p>
        </p:txBody>
      </p:sp>
      <p:sp>
        <p:nvSpPr>
          <p:cNvPr id="8" name="Title 1"/>
          <p:cNvSpPr>
            <a:spLocks noGrp="1"/>
          </p:cNvSpPr>
          <p:nvPr>
            <p:ph type="ctrTitle"/>
          </p:nvPr>
        </p:nvSpPr>
        <p:spPr>
          <a:xfrm>
            <a:off x="458788" y="391852"/>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Respondents report that they don’t have enough money to cover their living and academic costs, and often have to work in tandem with their students.  They are also at a disadvantage as they cannot reap the human capital from their parents like other students</a:t>
            </a:r>
            <a:endParaRPr lang="en-GB" sz="1400" kern="1200" dirty="0">
              <a:solidFill>
                <a:prstClr val="white"/>
              </a:solidFill>
              <a:ea typeface="+mn-ea"/>
              <a:cs typeface="+mn-cs"/>
            </a:endParaRPr>
          </a:p>
        </p:txBody>
      </p:sp>
      <p:sp>
        <p:nvSpPr>
          <p:cNvPr id="9" name="Rectangular Callout 8"/>
          <p:cNvSpPr/>
          <p:nvPr/>
        </p:nvSpPr>
        <p:spPr bwMode="auto">
          <a:xfrm>
            <a:off x="6564986" y="1987262"/>
            <a:ext cx="2459673" cy="793669"/>
          </a:xfrm>
          <a:prstGeom prst="wedgeRectCallout">
            <a:avLst>
              <a:gd name="adj1" fmla="val -4669"/>
              <a:gd name="adj2" fmla="val -65455"/>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a:latin typeface="+mn-lt"/>
              </a:rPr>
              <a:t>“I also have to pay for food and other bills monthly and really </a:t>
            </a:r>
            <a:r>
              <a:rPr lang="en-GB" sz="1100" b="1" i="1" dirty="0">
                <a:latin typeface="+mn-lt"/>
              </a:rPr>
              <a:t>struggle to afford everything</a:t>
            </a:r>
            <a:r>
              <a:rPr lang="en-GB" sz="1100" i="1" dirty="0">
                <a:latin typeface="+mn-lt"/>
              </a:rPr>
              <a:t>” </a:t>
            </a:r>
            <a:r>
              <a:rPr lang="en-GB" sz="1100" dirty="0" smtClean="0">
                <a:latin typeface="+mn-lt"/>
              </a:rPr>
              <a:t>Female, student</a:t>
            </a:r>
            <a:endParaRPr lang="en-GB" sz="1100" dirty="0">
              <a:latin typeface="+mn-lt"/>
            </a:endParaRPr>
          </a:p>
        </p:txBody>
      </p:sp>
      <p:sp>
        <p:nvSpPr>
          <p:cNvPr id="17" name="Rectangular Callout 16"/>
          <p:cNvSpPr/>
          <p:nvPr/>
        </p:nvSpPr>
        <p:spPr bwMode="auto">
          <a:xfrm>
            <a:off x="4052555" y="2321918"/>
            <a:ext cx="2376264" cy="928237"/>
          </a:xfrm>
          <a:prstGeom prst="wedgeRectCallout">
            <a:avLst>
              <a:gd name="adj1" fmla="val -33623"/>
              <a:gd name="adj2" fmla="val 63370"/>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smtClean="0">
                <a:latin typeface="+mn-lt"/>
              </a:rPr>
              <a:t>“It </a:t>
            </a:r>
            <a:r>
              <a:rPr lang="en-GB" sz="1100" b="1" i="1" dirty="0">
                <a:latin typeface="+mn-lt"/>
              </a:rPr>
              <a:t>barely covers rent</a:t>
            </a:r>
            <a:r>
              <a:rPr lang="en-GB" sz="1100" i="1" dirty="0">
                <a:latin typeface="+mn-lt"/>
              </a:rPr>
              <a:t>, with out other living costs such as food, transport and items needed for university such as books</a:t>
            </a:r>
            <a:r>
              <a:rPr lang="en-GB" sz="1100" i="1" dirty="0" smtClean="0">
                <a:latin typeface="+mn-lt"/>
              </a:rPr>
              <a:t>.” </a:t>
            </a:r>
            <a:r>
              <a:rPr lang="en-GB" sz="1100" dirty="0" smtClean="0">
                <a:latin typeface="+mn-lt"/>
              </a:rPr>
              <a:t>Female, student</a:t>
            </a:r>
            <a:endParaRPr lang="en-GB" sz="1100" dirty="0">
              <a:latin typeface="+mn-lt"/>
            </a:endParaRPr>
          </a:p>
        </p:txBody>
      </p:sp>
      <p:sp>
        <p:nvSpPr>
          <p:cNvPr id="19" name="Parallelogram 11"/>
          <p:cNvSpPr>
            <a:spLocks noChangeArrowheads="1"/>
          </p:cNvSpPr>
          <p:nvPr/>
        </p:nvSpPr>
        <p:spPr bwMode="auto">
          <a:xfrm>
            <a:off x="98544" y="2109227"/>
            <a:ext cx="3812865" cy="3732314"/>
          </a:xfrm>
          <a:prstGeom prst="parallelogram">
            <a:avLst>
              <a:gd name="adj" fmla="val 8391"/>
            </a:avLst>
          </a:prstGeom>
          <a:solidFill>
            <a:srgbClr val="FF6600">
              <a:alpha val="90000"/>
            </a:srgbClr>
          </a:solidFill>
          <a:ln w="9525" algn="ctr">
            <a:noFill/>
            <a:round/>
            <a:headEnd/>
            <a:tailEnd/>
          </a:ln>
        </p:spPr>
        <p:txBody>
          <a:bodyPr anchor="ctr"/>
          <a:lstStyle/>
          <a:p>
            <a:pPr marL="171450" indent="-171450">
              <a:lnSpc>
                <a:spcPct val="15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Don’t receive enough money for:</a:t>
            </a:r>
          </a:p>
          <a:p>
            <a:pPr marL="585788" lvl="1" indent="-128588">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Food</a:t>
            </a:r>
          </a:p>
          <a:p>
            <a:pPr marL="585788" lvl="1" indent="-128588">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Travel	</a:t>
            </a:r>
          </a:p>
          <a:p>
            <a:pPr marL="585788" lvl="1" indent="-128588">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Rent</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85788" lvl="1" indent="-128588">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Course material</a:t>
            </a:r>
          </a:p>
          <a:p>
            <a:pPr marL="585788" lvl="1" indent="-128588">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Bills</a:t>
            </a:r>
          </a:p>
          <a:p>
            <a:pPr marL="171450" indent="-171450">
              <a:lnSpc>
                <a:spcPct val="15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Had to get a job whilst at University to afford essentials</a:t>
            </a:r>
          </a:p>
          <a:p>
            <a:pPr marL="171450" indent="-171450">
              <a:lnSpc>
                <a:spcPct val="15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Lack of financial support and knowledge from elsewhere e.g. those who are not estranged are able to tap into human capital and of parents</a:t>
            </a:r>
          </a:p>
        </p:txBody>
      </p:sp>
      <p:sp>
        <p:nvSpPr>
          <p:cNvPr id="20" name="Rectangular Callout 19"/>
          <p:cNvSpPr/>
          <p:nvPr/>
        </p:nvSpPr>
        <p:spPr bwMode="auto">
          <a:xfrm>
            <a:off x="6300192" y="3429903"/>
            <a:ext cx="2594425" cy="1121608"/>
          </a:xfrm>
          <a:prstGeom prst="wedgeRectCallout">
            <a:avLst>
              <a:gd name="adj1" fmla="val -33623"/>
              <a:gd name="adj2" fmla="val 63370"/>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a:latin typeface="+mn-lt"/>
              </a:rPr>
              <a:t>“I must </a:t>
            </a:r>
            <a:r>
              <a:rPr lang="en-GB" sz="1100" b="1" i="1" dirty="0">
                <a:latin typeface="+mn-lt"/>
              </a:rPr>
              <a:t>work alongside my studies </a:t>
            </a:r>
            <a:r>
              <a:rPr lang="en-GB" sz="1100" i="1" dirty="0">
                <a:latin typeface="+mn-lt"/>
              </a:rPr>
              <a:t>in order to survive, and this has caused me to have less attention on my studies, and </a:t>
            </a:r>
            <a:r>
              <a:rPr lang="en-GB" sz="1100" b="1" i="1" dirty="0">
                <a:latin typeface="+mn-lt"/>
              </a:rPr>
              <a:t>thus have had to resit my first year</a:t>
            </a:r>
            <a:r>
              <a:rPr lang="en-GB" sz="1100" i="1" dirty="0" smtClean="0">
                <a:latin typeface="+mn-lt"/>
              </a:rPr>
              <a:t>.” </a:t>
            </a:r>
            <a:r>
              <a:rPr lang="en-GB" sz="1100" dirty="0" smtClean="0">
                <a:latin typeface="+mn-lt"/>
              </a:rPr>
              <a:t>Female, student</a:t>
            </a:r>
            <a:endParaRPr lang="en-GB" sz="1100" dirty="0">
              <a:latin typeface="+mn-lt"/>
            </a:endParaRPr>
          </a:p>
        </p:txBody>
      </p:sp>
      <p:sp>
        <p:nvSpPr>
          <p:cNvPr id="21" name="Rectangular Callout 20"/>
          <p:cNvSpPr/>
          <p:nvPr/>
        </p:nvSpPr>
        <p:spPr bwMode="auto">
          <a:xfrm>
            <a:off x="4369106" y="3613823"/>
            <a:ext cx="1670526" cy="972551"/>
          </a:xfrm>
          <a:prstGeom prst="wedgeRectCallout">
            <a:avLst>
              <a:gd name="adj1" fmla="val -33623"/>
              <a:gd name="adj2" fmla="val 63370"/>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a:latin typeface="+mn-lt"/>
              </a:rPr>
              <a:t>“Rent &amp; food is not covered so have </a:t>
            </a:r>
            <a:r>
              <a:rPr lang="en-GB" sz="1100" b="1" i="1" dirty="0">
                <a:latin typeface="+mn-lt"/>
              </a:rPr>
              <a:t>two jobs as well</a:t>
            </a:r>
            <a:r>
              <a:rPr lang="en-GB" sz="1100" i="1" dirty="0">
                <a:latin typeface="+mn-lt"/>
              </a:rPr>
              <a:t>, which affects my </a:t>
            </a:r>
            <a:r>
              <a:rPr lang="en-GB" sz="1100" i="1" dirty="0" smtClean="0">
                <a:latin typeface="+mn-lt"/>
              </a:rPr>
              <a:t>studies.” </a:t>
            </a:r>
            <a:r>
              <a:rPr lang="en-GB" sz="1100" dirty="0" smtClean="0">
                <a:latin typeface="+mn-lt"/>
              </a:rPr>
              <a:t>Male, student</a:t>
            </a:r>
            <a:endParaRPr lang="en-GB" sz="1100" dirty="0">
              <a:latin typeface="+mn-lt"/>
            </a:endParaRPr>
          </a:p>
        </p:txBody>
      </p:sp>
      <p:sp>
        <p:nvSpPr>
          <p:cNvPr id="22" name="Rectangular Callout 21"/>
          <p:cNvSpPr/>
          <p:nvPr/>
        </p:nvSpPr>
        <p:spPr bwMode="auto">
          <a:xfrm>
            <a:off x="4052555" y="5005318"/>
            <a:ext cx="2648597" cy="720080"/>
          </a:xfrm>
          <a:prstGeom prst="wedgeRectCallout">
            <a:avLst>
              <a:gd name="adj1" fmla="val -7375"/>
              <a:gd name="adj2" fmla="val 65766"/>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a:latin typeface="+mn-lt"/>
              </a:rPr>
              <a:t>“By </a:t>
            </a:r>
            <a:r>
              <a:rPr lang="en-GB" sz="1100" b="1" i="1" dirty="0">
                <a:latin typeface="+mn-lt"/>
              </a:rPr>
              <a:t>not having support from family or relatives</a:t>
            </a:r>
            <a:r>
              <a:rPr lang="en-GB" sz="1100" i="1" dirty="0">
                <a:latin typeface="+mn-lt"/>
              </a:rPr>
              <a:t> I feel like it is </a:t>
            </a:r>
            <a:r>
              <a:rPr lang="en-GB" sz="1100" b="1" i="1" dirty="0">
                <a:latin typeface="+mn-lt"/>
              </a:rPr>
              <a:t>difficult </a:t>
            </a:r>
            <a:r>
              <a:rPr lang="en-GB" sz="1100" i="1" dirty="0">
                <a:latin typeface="+mn-lt"/>
              </a:rPr>
              <a:t>to </a:t>
            </a:r>
            <a:r>
              <a:rPr lang="en-GB" sz="1100" i="1" dirty="0" smtClean="0">
                <a:latin typeface="+mn-lt"/>
              </a:rPr>
              <a:t>live.” </a:t>
            </a:r>
            <a:r>
              <a:rPr lang="en-GB" sz="1100" dirty="0" smtClean="0">
                <a:latin typeface="+mn-lt"/>
              </a:rPr>
              <a:t>Female, student</a:t>
            </a:r>
            <a:endParaRPr lang="en-GB" sz="1100" dirty="0">
              <a:latin typeface="+mn-lt"/>
            </a:endParaRPr>
          </a:p>
        </p:txBody>
      </p:sp>
      <p:sp>
        <p:nvSpPr>
          <p:cNvPr id="23" name="Rectangular Callout 22"/>
          <p:cNvSpPr/>
          <p:nvPr/>
        </p:nvSpPr>
        <p:spPr bwMode="auto">
          <a:xfrm>
            <a:off x="6876256" y="5073096"/>
            <a:ext cx="2011438" cy="584524"/>
          </a:xfrm>
          <a:prstGeom prst="wedgeRectCallout">
            <a:avLst>
              <a:gd name="adj1" fmla="val -33623"/>
              <a:gd name="adj2" fmla="val 63370"/>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100" i="1" dirty="0" smtClean="0">
                <a:latin typeface="+mn-lt"/>
              </a:rPr>
              <a:t>“We </a:t>
            </a:r>
            <a:r>
              <a:rPr lang="en-GB" sz="1100" i="1" dirty="0">
                <a:latin typeface="+mn-lt"/>
              </a:rPr>
              <a:t>have </a:t>
            </a:r>
            <a:r>
              <a:rPr lang="en-GB" sz="1100" b="1" i="1" dirty="0">
                <a:latin typeface="+mn-lt"/>
              </a:rPr>
              <a:t>no family to </a:t>
            </a:r>
            <a:r>
              <a:rPr lang="en-GB" sz="1100" b="1" i="1" dirty="0" smtClean="0">
                <a:latin typeface="+mn-lt"/>
              </a:rPr>
              <a:t>ask </a:t>
            </a:r>
            <a:r>
              <a:rPr lang="en-GB" sz="1100" b="1" i="1" dirty="0">
                <a:latin typeface="+mn-lt"/>
              </a:rPr>
              <a:t>for help so were stuck.</a:t>
            </a:r>
            <a:r>
              <a:rPr lang="en-GB" sz="1100" i="1" dirty="0">
                <a:latin typeface="+mn-lt"/>
              </a:rPr>
              <a:t>” </a:t>
            </a:r>
            <a:r>
              <a:rPr lang="en-GB" sz="1100" dirty="0" smtClean="0">
                <a:latin typeface="+mn-lt"/>
              </a:rPr>
              <a:t>Female, student</a:t>
            </a:r>
            <a:endParaRPr lang="en-GB" sz="1100" dirty="0">
              <a:latin typeface="+mn-lt"/>
            </a:endParaRPr>
          </a:p>
        </p:txBody>
      </p:sp>
    </p:spTree>
    <p:extLst>
      <p:ext uri="{BB962C8B-B14F-4D97-AF65-F5344CB8AC3E}">
        <p14:creationId xmlns:p14="http://schemas.microsoft.com/office/powerpoint/2010/main" val="18535712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590106900"/>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4536504" cy="461665"/>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Access of </a:t>
            </a:r>
            <a:r>
              <a:rPr lang="en-GB" sz="1200" dirty="0">
                <a:solidFill>
                  <a:srgbClr val="425563"/>
                </a:solidFill>
                <a:latin typeface="Verdana" pitchFamily="34" charset="0"/>
              </a:rPr>
              <a:t>information and advice to help </a:t>
            </a:r>
            <a:r>
              <a:rPr lang="en-GB" sz="1200" dirty="0" smtClean="0">
                <a:solidFill>
                  <a:srgbClr val="425563"/>
                </a:solidFill>
                <a:latin typeface="Verdana" pitchFamily="34" charset="0"/>
              </a:rPr>
              <a:t>with their </a:t>
            </a:r>
            <a:r>
              <a:rPr lang="en-GB" sz="1200" dirty="0">
                <a:solidFill>
                  <a:srgbClr val="425563"/>
                </a:solidFill>
                <a:latin typeface="Verdana" pitchFamily="34" charset="0"/>
              </a:rPr>
              <a:t>student finance application</a:t>
            </a: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Did </a:t>
            </a:r>
            <a:r>
              <a:rPr lang="en-GB" sz="1000" b="1" dirty="0">
                <a:latin typeface="+mn-lt"/>
              </a:rPr>
              <a:t>you access information and advice to help you with your student finance application?</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61% of respondents reported seeking advice and information to help with their student finance application</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35889670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3943477935"/>
              </p:ext>
            </p:extLst>
          </p:nvPr>
        </p:nvGraphicFramePr>
        <p:xfrm>
          <a:off x="107504" y="1988840"/>
          <a:ext cx="6912768"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699792" y="1628800"/>
            <a:ext cx="424847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Sources of information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smtClean="0">
                <a:latin typeface="+mn-lt"/>
              </a:rPr>
              <a:t>Base: 359 respondents.  Balance: those who said did not seek information or advice for their application</a:t>
            </a:r>
          </a:p>
          <a:p>
            <a:r>
              <a:rPr lang="en-GB" sz="1000" dirty="0">
                <a:latin typeface="+mn-lt"/>
              </a:rPr>
              <a:t> </a:t>
            </a:r>
          </a:p>
          <a:p>
            <a:pPr defTabSz="432000"/>
            <a:r>
              <a:rPr lang="en-GB" sz="1000" b="1" dirty="0">
                <a:latin typeface="+mn-lt"/>
              </a:rPr>
              <a:t>W</a:t>
            </a:r>
            <a:r>
              <a:rPr lang="en-GB" sz="1000" b="1" dirty="0" smtClean="0">
                <a:latin typeface="+mn-lt"/>
              </a:rPr>
              <a:t>here </a:t>
            </a:r>
            <a:r>
              <a:rPr lang="en-GB" sz="1000" b="1" dirty="0">
                <a:latin typeface="+mn-lt"/>
              </a:rPr>
              <a:t>did you obtain this information?</a:t>
            </a:r>
          </a:p>
          <a:p>
            <a:pPr defTabSz="432000"/>
            <a:endParaRPr lang="en-GB" sz="1000" b="1" dirty="0">
              <a:latin typeface="+mn-lt"/>
            </a:endParaRP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Calling Student Finance directly is the preferred method of obtaining information or advice to complete their application</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28842379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2843808" y="1628800"/>
            <a:ext cx="4536504"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Perception of helpfulness</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216277"/>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(in brackets). </a:t>
            </a:r>
            <a:r>
              <a:rPr lang="en-GB" sz="1000" dirty="0">
                <a:latin typeface="+mn-lt"/>
              </a:rPr>
              <a:t>Balance: those who said did not seek information or advice for their application</a:t>
            </a:r>
            <a:endParaRPr lang="en-GB" sz="1000" dirty="0" smtClean="0">
              <a:latin typeface="+mn-lt"/>
            </a:endParaRPr>
          </a:p>
          <a:p>
            <a:r>
              <a:rPr lang="en-GB" sz="1000" dirty="0">
                <a:latin typeface="+mn-lt"/>
              </a:rPr>
              <a:t> </a:t>
            </a:r>
          </a:p>
          <a:p>
            <a:pPr lvl="0" defTabSz="432000"/>
            <a:r>
              <a:rPr lang="en-GB" sz="1000" b="1" dirty="0" smtClean="0">
                <a:latin typeface="+mn-lt"/>
              </a:rPr>
              <a:t>How </a:t>
            </a:r>
            <a:r>
              <a:rPr lang="en-GB" sz="1000" b="1" dirty="0">
                <a:latin typeface="+mn-lt"/>
              </a:rPr>
              <a:t>would you rate the helpfulness of these sources</a:t>
            </a:r>
            <a:r>
              <a:rPr lang="en-GB" sz="1000" b="1" dirty="0" smtClean="0">
                <a:latin typeface="+mn-lt"/>
              </a:rPr>
              <a:t>?</a:t>
            </a:r>
            <a:endParaRPr lang="en-GB" sz="1000" b="1" dirty="0">
              <a:latin typeface="+mn-lt"/>
            </a:endParaRPr>
          </a:p>
        </p:txBody>
      </p:sp>
      <p:sp>
        <p:nvSpPr>
          <p:cNvPr id="8" name="Title 1"/>
          <p:cNvSpPr>
            <a:spLocks noGrp="1"/>
          </p:cNvSpPr>
          <p:nvPr>
            <p:ph type="ctrTitle"/>
          </p:nvPr>
        </p:nvSpPr>
        <p:spPr>
          <a:xfrm>
            <a:off x="467544" y="442299"/>
            <a:ext cx="7988300" cy="1008062"/>
          </a:xfrm>
          <a:extLst/>
        </p:spPr>
        <p:txBody>
          <a:bodyPr/>
          <a:lstStyle/>
          <a:p>
            <a:pPr eaLnBrk="1" fontAlgn="auto" hangingPunct="1">
              <a:spcBef>
                <a:spcPts val="0"/>
              </a:spcBef>
              <a:spcAft>
                <a:spcPts val="0"/>
              </a:spcAft>
              <a:defRPr/>
            </a:pPr>
            <a:r>
              <a:rPr lang="en-GB" sz="1400" kern="1200" dirty="0">
                <a:solidFill>
                  <a:prstClr val="white"/>
                </a:solidFill>
                <a:ea typeface="+mn-ea"/>
                <a:cs typeface="+mn-cs"/>
              </a:rPr>
              <a:t>Receiving information and </a:t>
            </a:r>
            <a:r>
              <a:rPr lang="en-GB" sz="1400" kern="1200" dirty="0" smtClean="0">
                <a:solidFill>
                  <a:prstClr val="white"/>
                </a:solidFill>
                <a:ea typeface="+mn-ea"/>
                <a:cs typeface="+mn-cs"/>
              </a:rPr>
              <a:t>advice, </a:t>
            </a:r>
            <a:r>
              <a:rPr lang="en-GB" sz="1400" kern="1200" dirty="0">
                <a:solidFill>
                  <a:prstClr val="white"/>
                </a:solidFill>
                <a:ea typeface="+mn-ea"/>
                <a:cs typeface="+mn-cs"/>
              </a:rPr>
              <a:t>to help </a:t>
            </a:r>
            <a:r>
              <a:rPr lang="en-GB" sz="1400" kern="1200" dirty="0" smtClean="0">
                <a:solidFill>
                  <a:prstClr val="white"/>
                </a:solidFill>
                <a:ea typeface="+mn-ea"/>
                <a:cs typeface="+mn-cs"/>
              </a:rPr>
              <a:t>with their student </a:t>
            </a:r>
            <a:r>
              <a:rPr lang="en-GB" sz="1400" kern="1200" dirty="0">
                <a:solidFill>
                  <a:prstClr val="white"/>
                </a:solidFill>
                <a:ea typeface="+mn-ea"/>
                <a:cs typeface="+mn-cs"/>
              </a:rPr>
              <a:t>finance </a:t>
            </a:r>
            <a:r>
              <a:rPr lang="en-GB" sz="1400" kern="1200" dirty="0" smtClean="0">
                <a:solidFill>
                  <a:prstClr val="white"/>
                </a:solidFill>
                <a:ea typeface="+mn-ea"/>
                <a:cs typeface="+mn-cs"/>
              </a:rPr>
              <a:t>application, from their school or teacher is both high in terms of engagement and their perceived helpfulness.  Second to this, they do  report utilising their university or college contacts, which receive positive levels of satisfaction</a:t>
            </a:r>
            <a:endParaRPr lang="en-GB" sz="1400" kern="1200" dirty="0">
              <a:solidFill>
                <a:prstClr val="white"/>
              </a:solidFill>
              <a:ea typeface="+mn-ea"/>
              <a:cs typeface="+mn-cs"/>
            </a:endParaRPr>
          </a:p>
        </p:txBody>
      </p:sp>
      <p:graphicFrame>
        <p:nvGraphicFramePr>
          <p:cNvPr id="10" name="Chart 7"/>
          <p:cNvGraphicFramePr>
            <a:graphicFrameLocks/>
          </p:cNvGraphicFramePr>
          <p:nvPr>
            <p:extLst/>
          </p:nvPr>
        </p:nvGraphicFramePr>
        <p:xfrm>
          <a:off x="107504" y="1700808"/>
          <a:ext cx="8280920" cy="432048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7636401" y="3140968"/>
            <a:ext cx="1621374" cy="1285196"/>
            <a:chOff x="7115467" y="4703332"/>
            <a:chExt cx="1621374" cy="1285196"/>
          </a:xfrm>
        </p:grpSpPr>
        <p:sp>
          <p:nvSpPr>
            <p:cNvPr id="13" name="Rounded Rectangle 12"/>
            <p:cNvSpPr/>
            <p:nvPr/>
          </p:nvSpPr>
          <p:spPr bwMode="auto">
            <a:xfrm>
              <a:off x="7115467" y="4752759"/>
              <a:ext cx="315906" cy="130805"/>
            </a:xfrm>
            <a:prstGeom prst="roundRect">
              <a:avLst/>
            </a:prstGeom>
            <a:solidFill>
              <a:srgbClr val="00AEC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4" name="Rounded Rectangle 13"/>
            <p:cNvSpPr/>
            <p:nvPr/>
          </p:nvSpPr>
          <p:spPr bwMode="auto">
            <a:xfrm>
              <a:off x="7115467" y="5040791"/>
              <a:ext cx="315906" cy="130805"/>
            </a:xfrm>
            <a:prstGeom prst="roundRect">
              <a:avLst/>
            </a:prstGeom>
            <a:solidFill>
              <a:srgbClr val="EEDC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7" name="Rounded Rectangle 16"/>
            <p:cNvSpPr/>
            <p:nvPr/>
          </p:nvSpPr>
          <p:spPr bwMode="auto">
            <a:xfrm>
              <a:off x="7115467" y="5307433"/>
              <a:ext cx="315906" cy="130805"/>
            </a:xfrm>
            <a:prstGeom prst="roundRect">
              <a:avLst/>
            </a:prstGeom>
            <a:solidFill>
              <a:srgbClr val="FFA3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8" name="Rounded Rectangle 17"/>
            <p:cNvSpPr/>
            <p:nvPr/>
          </p:nvSpPr>
          <p:spPr bwMode="auto">
            <a:xfrm>
              <a:off x="7115467" y="5579889"/>
              <a:ext cx="315906" cy="130805"/>
            </a:xfrm>
            <a:prstGeom prst="roundRect">
              <a:avLst/>
            </a:prstGeom>
            <a:solidFill>
              <a:srgbClr val="84BD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9" name="Rounded Rectangle 18"/>
            <p:cNvSpPr/>
            <p:nvPr/>
          </p:nvSpPr>
          <p:spPr bwMode="auto">
            <a:xfrm>
              <a:off x="7115467" y="5808799"/>
              <a:ext cx="315906" cy="130805"/>
            </a:xfrm>
            <a:prstGeom prst="roundRect">
              <a:avLst/>
            </a:prstGeom>
            <a:solidFill>
              <a:srgbClr val="E1009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20" name="TextBox 16"/>
            <p:cNvSpPr txBox="1"/>
            <p:nvPr/>
          </p:nvSpPr>
          <p:spPr>
            <a:xfrm>
              <a:off x="7403499" y="4703332"/>
              <a:ext cx="133334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rgbClr val="425563"/>
                  </a:solidFill>
                  <a:latin typeface="+mn-lt"/>
                </a:rPr>
                <a:t>Very unhelpful</a:t>
              </a:r>
              <a:endParaRPr lang="en-GB" sz="900" dirty="0">
                <a:solidFill>
                  <a:srgbClr val="425563"/>
                </a:solidFill>
                <a:latin typeface="+mn-lt"/>
              </a:endParaRPr>
            </a:p>
          </p:txBody>
        </p:sp>
        <p:sp>
          <p:nvSpPr>
            <p:cNvPr id="21" name="TextBox 17"/>
            <p:cNvSpPr txBox="1"/>
            <p:nvPr/>
          </p:nvSpPr>
          <p:spPr>
            <a:xfrm>
              <a:off x="7403499" y="4983918"/>
              <a:ext cx="133334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rgbClr val="425563"/>
                  </a:solidFill>
                  <a:latin typeface="+mn-lt"/>
                </a:rPr>
                <a:t>Unhelpful </a:t>
              </a:r>
              <a:endParaRPr lang="en-GB" sz="900" dirty="0">
                <a:solidFill>
                  <a:srgbClr val="425563"/>
                </a:solidFill>
                <a:latin typeface="+mn-lt"/>
              </a:endParaRPr>
            </a:p>
          </p:txBody>
        </p:sp>
        <p:sp>
          <p:nvSpPr>
            <p:cNvPr id="22" name="TextBox 18"/>
            <p:cNvSpPr txBox="1"/>
            <p:nvPr/>
          </p:nvSpPr>
          <p:spPr>
            <a:xfrm>
              <a:off x="7403499" y="5252484"/>
              <a:ext cx="133334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rgbClr val="425563"/>
                  </a:solidFill>
                  <a:latin typeface="+mn-lt"/>
                </a:rPr>
                <a:t>Average</a:t>
              </a:r>
              <a:endParaRPr lang="en-GB" sz="900" dirty="0">
                <a:solidFill>
                  <a:srgbClr val="425563"/>
                </a:solidFill>
                <a:latin typeface="+mn-lt"/>
              </a:endParaRPr>
            </a:p>
          </p:txBody>
        </p:sp>
        <p:sp>
          <p:nvSpPr>
            <p:cNvPr id="23" name="TextBox 19"/>
            <p:cNvSpPr txBox="1"/>
            <p:nvPr/>
          </p:nvSpPr>
          <p:spPr>
            <a:xfrm>
              <a:off x="7403499" y="5757696"/>
              <a:ext cx="133334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rgbClr val="425563"/>
                  </a:solidFill>
                  <a:latin typeface="+mn-lt"/>
                </a:rPr>
                <a:t>Very helpful</a:t>
              </a:r>
              <a:endParaRPr lang="en-GB" sz="900" dirty="0">
                <a:solidFill>
                  <a:srgbClr val="425563"/>
                </a:solidFill>
                <a:latin typeface="+mn-lt"/>
              </a:endParaRPr>
            </a:p>
          </p:txBody>
        </p:sp>
        <p:sp>
          <p:nvSpPr>
            <p:cNvPr id="24" name="TextBox 20"/>
            <p:cNvSpPr txBox="1"/>
            <p:nvPr/>
          </p:nvSpPr>
          <p:spPr>
            <a:xfrm>
              <a:off x="7403499" y="5526864"/>
              <a:ext cx="133334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rgbClr val="425563"/>
                  </a:solidFill>
                  <a:latin typeface="+mn-lt"/>
                </a:rPr>
                <a:t>Helpful</a:t>
              </a:r>
              <a:endParaRPr lang="en-GB" sz="900" dirty="0">
                <a:solidFill>
                  <a:srgbClr val="425563"/>
                </a:solidFill>
                <a:latin typeface="+mn-lt"/>
              </a:endParaRPr>
            </a:p>
          </p:txBody>
        </p:sp>
      </p:grpSp>
    </p:spTree>
    <p:extLst>
      <p:ext uri="{BB962C8B-B14F-4D97-AF65-F5344CB8AC3E}">
        <p14:creationId xmlns:p14="http://schemas.microsoft.com/office/powerpoint/2010/main" val="35648038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74" y="6275408"/>
            <a:ext cx="7051451" cy="553998"/>
          </a:xfrm>
          <a:prstGeom prst="rect">
            <a:avLst/>
          </a:prstGeom>
          <a:noFill/>
        </p:spPr>
        <p:txBody>
          <a:bodyPr wrap="square" rtlCol="0">
            <a:spAutoFit/>
          </a:bodyPr>
          <a:lstStyle/>
          <a:p>
            <a:r>
              <a:rPr lang="en-GB" sz="1000" dirty="0">
                <a:latin typeface="+mn-lt"/>
              </a:rPr>
              <a:t>Base: 158 respondents. </a:t>
            </a:r>
          </a:p>
          <a:p>
            <a:r>
              <a:rPr lang="en-GB" sz="1000" dirty="0">
                <a:latin typeface="+mn-lt"/>
              </a:rPr>
              <a:t> </a:t>
            </a:r>
          </a:p>
          <a:p>
            <a:pPr defTabSz="432000"/>
            <a:r>
              <a:rPr lang="en-GB" sz="1000" b="1" dirty="0" smtClean="0">
                <a:latin typeface="+mn-lt"/>
              </a:rPr>
              <a:t>If </a:t>
            </a:r>
            <a:r>
              <a:rPr lang="en-GB" sz="1000" b="1" dirty="0">
                <a:latin typeface="+mn-lt"/>
              </a:rPr>
              <a:t>rated very unhelpful or unhelpful, ask why</a:t>
            </a:r>
          </a:p>
        </p:txBody>
      </p:sp>
      <p:sp>
        <p:nvSpPr>
          <p:cNvPr id="6" name="Title 1"/>
          <p:cNvSpPr>
            <a:spLocks noGrp="1"/>
          </p:cNvSpPr>
          <p:nvPr>
            <p:ph type="ctrTitle"/>
          </p:nvPr>
        </p:nvSpPr>
        <p:spPr>
          <a:xfrm>
            <a:off x="546304" y="555052"/>
            <a:ext cx="8058144"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Respondents found that the people and websites that they dealt with did not give enough specific detail on estrangement.  They also felt that there was a large amount of unclear or conflicting information, and that it could be difficult to access.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3536299" y="3896190"/>
            <a:ext cx="2871433" cy="1283820"/>
            <a:chOff x="4943872" y="3780766"/>
            <a:chExt cx="2933300" cy="876963"/>
          </a:xfrm>
        </p:grpSpPr>
        <p:sp>
          <p:nvSpPr>
            <p:cNvPr id="25" name="Rectangular Callout 24"/>
            <p:cNvSpPr/>
            <p:nvPr/>
          </p:nvSpPr>
          <p:spPr bwMode="auto">
            <a:xfrm>
              <a:off x="4943872" y="3780766"/>
              <a:ext cx="2933300" cy="858605"/>
            </a:xfrm>
            <a:prstGeom prst="wedgeRectCallout">
              <a:avLst>
                <a:gd name="adj1" fmla="val 31880"/>
                <a:gd name="adj2" fmla="val -69001"/>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6" name="Rectangle 25"/>
            <p:cNvSpPr/>
            <p:nvPr/>
          </p:nvSpPr>
          <p:spPr>
            <a:xfrm>
              <a:off x="4966567" y="3785238"/>
              <a:ext cx="2910605" cy="872491"/>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“When </a:t>
              </a:r>
              <a:r>
                <a:rPr lang="en-GB" sz="1100" i="1" dirty="0">
                  <a:latin typeface="+mn-lt"/>
                  <a:ea typeface="Verdana" panose="020B0604030504040204" pitchFamily="34" charset="0"/>
                  <a:cs typeface="Verdana" panose="020B0604030504040204" pitchFamily="34" charset="0"/>
                </a:rPr>
                <a:t>filling out my initial student finance application </a:t>
              </a:r>
              <a:r>
                <a:rPr lang="en-GB" sz="1100" i="1" dirty="0" smtClean="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had to send evidence multiple times </a:t>
              </a:r>
              <a:r>
                <a:rPr lang="en-GB" sz="1100" i="1" dirty="0">
                  <a:latin typeface="+mn-lt"/>
                  <a:ea typeface="Verdana" panose="020B0604030504040204" pitchFamily="34" charset="0"/>
                  <a:cs typeface="Verdana" panose="020B0604030504040204" pitchFamily="34" charset="0"/>
                </a:rPr>
                <a:t>because </a:t>
              </a:r>
              <a:r>
                <a:rPr lang="en-GB" sz="1100" i="1" dirty="0" smtClean="0">
                  <a:latin typeface="+mn-lt"/>
                  <a:ea typeface="Verdana" panose="020B0604030504040204" pitchFamily="34" charset="0"/>
                  <a:cs typeface="Verdana" panose="020B0604030504040204" pitchFamily="34" charset="0"/>
                </a:rPr>
                <a:t>I was </a:t>
              </a:r>
              <a:r>
                <a:rPr lang="en-GB" sz="1100" i="1" dirty="0">
                  <a:latin typeface="+mn-lt"/>
                  <a:ea typeface="Verdana" panose="020B0604030504040204" pitchFamily="34" charset="0"/>
                  <a:cs typeface="Verdana" panose="020B0604030504040204" pitchFamily="34" charset="0"/>
                </a:rPr>
                <a:t>constantly </a:t>
              </a:r>
              <a:r>
                <a:rPr lang="en-GB" sz="1100" b="1" i="1" dirty="0">
                  <a:latin typeface="+mn-lt"/>
                  <a:ea typeface="Verdana" panose="020B0604030504040204" pitchFamily="34" charset="0"/>
                  <a:cs typeface="Verdana" panose="020B0604030504040204" pitchFamily="34" charset="0"/>
                </a:rPr>
                <a:t>misinformed</a:t>
              </a:r>
              <a:r>
                <a:rPr lang="en-GB" sz="1100" i="1" dirty="0">
                  <a:latin typeface="+mn-lt"/>
                  <a:ea typeface="Verdana" panose="020B0604030504040204" pitchFamily="34" charset="0"/>
                  <a:cs typeface="Verdana" panose="020B0604030504040204" pitchFamily="34" charset="0"/>
                </a:rPr>
                <a:t> over the phone about what would be considered </a:t>
              </a:r>
              <a:r>
                <a:rPr lang="en-GB" sz="1100" i="1" dirty="0" smtClean="0">
                  <a:latin typeface="+mn-lt"/>
                  <a:ea typeface="Verdana" panose="020B0604030504040204" pitchFamily="34" charset="0"/>
                  <a:cs typeface="Verdana" panose="020B0604030504040204" pitchFamily="34" charset="0"/>
                </a:rPr>
                <a:t>acceptable” </a:t>
              </a:r>
              <a:r>
                <a:rPr lang="en-GB" sz="1100" dirty="0" smtClean="0">
                  <a:latin typeface="+mn-lt"/>
                  <a:ea typeface="Verdana" panose="020B0604030504040204" pitchFamily="34" charset="0"/>
                  <a:cs typeface="Verdana" panose="020B0604030504040204" pitchFamily="34" charset="0"/>
                </a:rPr>
                <a:t>Female student</a:t>
              </a:r>
              <a:endParaRPr lang="en-GB" sz="1100" dirty="0">
                <a:latin typeface="+mn-lt"/>
                <a:ea typeface="Verdana" panose="020B0604030504040204" pitchFamily="34" charset="0"/>
                <a:cs typeface="Verdana" panose="020B0604030504040204" pitchFamily="34" charset="0"/>
              </a:endParaRPr>
            </a:p>
          </p:txBody>
        </p:sp>
      </p:grpSp>
      <p:grpSp>
        <p:nvGrpSpPr>
          <p:cNvPr id="27" name="Group 26"/>
          <p:cNvGrpSpPr/>
          <p:nvPr/>
        </p:nvGrpSpPr>
        <p:grpSpPr>
          <a:xfrm>
            <a:off x="6732240" y="1854708"/>
            <a:ext cx="2322258" cy="1107996"/>
            <a:chOff x="8088018" y="1953939"/>
            <a:chExt cx="3096344" cy="935230"/>
          </a:xfrm>
        </p:grpSpPr>
        <p:sp>
          <p:nvSpPr>
            <p:cNvPr id="28" name="Rectangular Callout 27"/>
            <p:cNvSpPr/>
            <p:nvPr/>
          </p:nvSpPr>
          <p:spPr bwMode="auto">
            <a:xfrm>
              <a:off x="8088018" y="1954379"/>
              <a:ext cx="3096344" cy="922577"/>
            </a:xfrm>
            <a:prstGeom prst="wedgeRectCallout">
              <a:avLst>
                <a:gd name="adj1" fmla="val -28178"/>
                <a:gd name="adj2" fmla="val 66158"/>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9" name="Rectangle 28"/>
            <p:cNvSpPr/>
            <p:nvPr/>
          </p:nvSpPr>
          <p:spPr>
            <a:xfrm>
              <a:off x="8162145" y="1953939"/>
              <a:ext cx="2906199" cy="935230"/>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“They are not helpful because they </a:t>
              </a:r>
              <a:r>
                <a:rPr lang="en-GB" sz="1100" b="1" i="1" dirty="0">
                  <a:latin typeface="+mn-lt"/>
                  <a:ea typeface="Verdana" panose="020B0604030504040204" pitchFamily="34" charset="0"/>
                  <a:cs typeface="Verdana" panose="020B0604030504040204" pitchFamily="34" charset="0"/>
                </a:rPr>
                <a:t>lack specificity, especially with the array of unique circumstances we all </a:t>
              </a:r>
              <a:r>
                <a:rPr lang="en-GB" sz="1100" b="1" i="1" dirty="0" smtClean="0">
                  <a:latin typeface="+mn-lt"/>
                  <a:ea typeface="Verdana" panose="020B0604030504040204" pitchFamily="34" charset="0"/>
                  <a:cs typeface="Verdana" panose="020B0604030504040204" pitchFamily="34" charset="0"/>
                </a:rPr>
                <a:t>face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Male student.</a:t>
              </a:r>
              <a:endParaRPr lang="en-GB" sz="1100" dirty="0">
                <a:latin typeface="+mn-lt"/>
                <a:ea typeface="Verdana" panose="020B0604030504040204" pitchFamily="34" charset="0"/>
                <a:cs typeface="Verdana" panose="020B0604030504040204" pitchFamily="34" charset="0"/>
              </a:endParaRPr>
            </a:p>
          </p:txBody>
        </p:sp>
      </p:grpSp>
      <p:grpSp>
        <p:nvGrpSpPr>
          <p:cNvPr id="31" name="Group 30"/>
          <p:cNvGrpSpPr/>
          <p:nvPr/>
        </p:nvGrpSpPr>
        <p:grpSpPr>
          <a:xfrm>
            <a:off x="3899006" y="5358414"/>
            <a:ext cx="2728422" cy="1058530"/>
            <a:chOff x="1308266" y="4268656"/>
            <a:chExt cx="2388466" cy="1411372"/>
          </a:xfrm>
        </p:grpSpPr>
        <p:sp>
          <p:nvSpPr>
            <p:cNvPr id="32" name="Rectangular Callout 31"/>
            <p:cNvSpPr/>
            <p:nvPr/>
          </p:nvSpPr>
          <p:spPr bwMode="auto">
            <a:xfrm>
              <a:off x="1308266" y="4268657"/>
              <a:ext cx="2388466" cy="1411371"/>
            </a:xfrm>
            <a:prstGeom prst="wedgeRectCallout">
              <a:avLst>
                <a:gd name="adj1" fmla="val 29116"/>
                <a:gd name="adj2" fmla="val 62892"/>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33" name="Rectangle 32"/>
            <p:cNvSpPr/>
            <p:nvPr/>
          </p:nvSpPr>
          <p:spPr>
            <a:xfrm>
              <a:off x="1406045" y="4268656"/>
              <a:ext cx="2112233" cy="348813"/>
            </a:xfrm>
            <a:prstGeom prst="rect">
              <a:avLst/>
            </a:prstGeom>
          </p:spPr>
          <p:txBody>
            <a:bodyPr wrap="square">
              <a:spAutoFit/>
            </a:bodyPr>
            <a:lstStyle/>
            <a:p>
              <a:endParaRPr lang="en-GB" sz="1100" i="1" dirty="0">
                <a:latin typeface="+mn-lt"/>
                <a:ea typeface="Verdana" panose="020B0604030504040204" pitchFamily="34" charset="0"/>
                <a:cs typeface="Verdana" panose="020B0604030504040204" pitchFamily="34" charset="0"/>
              </a:endParaRPr>
            </a:p>
          </p:txBody>
        </p:sp>
      </p:grpSp>
      <p:grpSp>
        <p:nvGrpSpPr>
          <p:cNvPr id="2" name="Group 1"/>
          <p:cNvGrpSpPr/>
          <p:nvPr/>
        </p:nvGrpSpPr>
        <p:grpSpPr>
          <a:xfrm>
            <a:off x="6724882" y="3338937"/>
            <a:ext cx="2439514" cy="1513964"/>
            <a:chOff x="8701971" y="3536775"/>
            <a:chExt cx="2332724" cy="1897288"/>
          </a:xfrm>
        </p:grpSpPr>
        <p:sp>
          <p:nvSpPr>
            <p:cNvPr id="30" name="Rectangle 29"/>
            <p:cNvSpPr/>
            <p:nvPr/>
          </p:nvSpPr>
          <p:spPr>
            <a:xfrm>
              <a:off x="8763906" y="3556215"/>
              <a:ext cx="2208855" cy="1877848"/>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“Confused me even </a:t>
              </a:r>
              <a:r>
                <a:rPr lang="en-GB" sz="1100" i="1" dirty="0" smtClean="0">
                  <a:latin typeface="+mn-lt"/>
                  <a:ea typeface="Verdana" panose="020B0604030504040204" pitchFamily="34" charset="0"/>
                  <a:cs typeface="Verdana" panose="020B0604030504040204" pitchFamily="34" charset="0"/>
                </a:rPr>
                <a:t>more.  Everyone </a:t>
              </a:r>
              <a:r>
                <a:rPr lang="en-GB" sz="1100" i="1" dirty="0">
                  <a:latin typeface="+mn-lt"/>
                  <a:ea typeface="Verdana" panose="020B0604030504040204" pitchFamily="34" charset="0"/>
                  <a:cs typeface="Verdana" panose="020B0604030504040204" pitchFamily="34" charset="0"/>
                </a:rPr>
                <a:t>was </a:t>
              </a:r>
              <a:r>
                <a:rPr lang="en-GB" sz="1100" b="1" i="1" dirty="0">
                  <a:latin typeface="+mn-lt"/>
                  <a:ea typeface="Verdana" panose="020B0604030504040204" pitchFamily="34" charset="0"/>
                  <a:cs typeface="Verdana" panose="020B0604030504040204" pitchFamily="34" charset="0"/>
                </a:rPr>
                <a:t>saying different things</a:t>
              </a:r>
              <a:r>
                <a:rPr lang="en-GB" sz="1100" i="1" dirty="0">
                  <a:latin typeface="+mn-lt"/>
                  <a:ea typeface="Verdana" panose="020B0604030504040204" pitchFamily="34" charset="0"/>
                  <a:cs typeface="Verdana" panose="020B0604030504040204" pitchFamily="34" charset="0"/>
                </a:rPr>
                <a:t>. On SF website I could not find the answers for the questions I was looking for</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Female student.</a:t>
              </a:r>
              <a:endParaRPr lang="en-GB" sz="1100" dirty="0">
                <a:latin typeface="+mn-lt"/>
                <a:ea typeface="Verdana" panose="020B0604030504040204" pitchFamily="34" charset="0"/>
                <a:cs typeface="Verdana" panose="020B0604030504040204" pitchFamily="34" charset="0"/>
              </a:endParaRPr>
            </a:p>
          </p:txBody>
        </p:sp>
        <p:sp>
          <p:nvSpPr>
            <p:cNvPr id="40" name="Rectangular Callout 39"/>
            <p:cNvSpPr/>
            <p:nvPr/>
          </p:nvSpPr>
          <p:spPr bwMode="auto">
            <a:xfrm>
              <a:off x="8701971" y="3536775"/>
              <a:ext cx="2332724" cy="1699647"/>
            </a:xfrm>
            <a:prstGeom prst="wedgeRectCallout">
              <a:avLst>
                <a:gd name="adj1" fmla="val 39915"/>
                <a:gd name="adj2" fmla="val 62016"/>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grpSp>
        <p:nvGrpSpPr>
          <p:cNvPr id="12" name="Group 11"/>
          <p:cNvGrpSpPr/>
          <p:nvPr/>
        </p:nvGrpSpPr>
        <p:grpSpPr>
          <a:xfrm>
            <a:off x="7051820" y="4950695"/>
            <a:ext cx="1785637" cy="799759"/>
            <a:chOff x="4251168" y="3765034"/>
            <a:chExt cx="1785637" cy="799759"/>
          </a:xfrm>
        </p:grpSpPr>
        <p:grpSp>
          <p:nvGrpSpPr>
            <p:cNvPr id="34" name="Group 33"/>
            <p:cNvGrpSpPr/>
            <p:nvPr/>
          </p:nvGrpSpPr>
          <p:grpSpPr>
            <a:xfrm>
              <a:off x="4251168" y="3765034"/>
              <a:ext cx="1672419" cy="799759"/>
              <a:chOff x="4887276" y="2207737"/>
              <a:chExt cx="2229892" cy="861415"/>
            </a:xfrm>
          </p:grpSpPr>
          <p:sp>
            <p:nvSpPr>
              <p:cNvPr id="35" name="Rectangular Callout 34"/>
              <p:cNvSpPr/>
              <p:nvPr/>
            </p:nvSpPr>
            <p:spPr bwMode="auto">
              <a:xfrm>
                <a:off x="4887276" y="2207738"/>
                <a:ext cx="2229892" cy="861414"/>
              </a:xfrm>
              <a:prstGeom prst="wedgeRectCallout">
                <a:avLst>
                  <a:gd name="adj1" fmla="val -37391"/>
                  <a:gd name="adj2" fmla="val 71697"/>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6" name="Rectangle 35"/>
              <p:cNvSpPr/>
              <p:nvPr/>
            </p:nvSpPr>
            <p:spPr>
              <a:xfrm>
                <a:off x="4992189" y="2207737"/>
                <a:ext cx="2090231" cy="281778"/>
              </a:xfrm>
              <a:prstGeom prst="rect">
                <a:avLst/>
              </a:prstGeom>
            </p:spPr>
            <p:txBody>
              <a:bodyPr wrap="square">
                <a:spAutoFit/>
              </a:bodyPr>
              <a:lstStyle/>
              <a:p>
                <a:endParaRPr lang="en-GB" sz="1100" i="1" dirty="0" smtClean="0">
                  <a:latin typeface="+mn-lt"/>
                  <a:ea typeface="Verdana" panose="020B0604030504040204" pitchFamily="34" charset="0"/>
                  <a:cs typeface="Verdana" panose="020B0604030504040204" pitchFamily="34" charset="0"/>
                </a:endParaRPr>
              </a:p>
            </p:txBody>
          </p:sp>
        </p:grpSp>
        <p:sp>
          <p:nvSpPr>
            <p:cNvPr id="4" name="Rectangle 3"/>
            <p:cNvSpPr/>
            <p:nvPr/>
          </p:nvSpPr>
          <p:spPr>
            <a:xfrm>
              <a:off x="4254861" y="3794253"/>
              <a:ext cx="1781944" cy="769441"/>
            </a:xfrm>
            <a:prstGeom prst="rect">
              <a:avLst/>
            </a:prstGeom>
          </p:spPr>
          <p:txBody>
            <a:bodyPr wrap="square">
              <a:spAutoFit/>
            </a:bodyPr>
            <a:lstStyle/>
            <a:p>
              <a:r>
                <a:rPr lang="en-GB" sz="1100" i="1" dirty="0" smtClean="0">
                  <a:latin typeface="+mn-lt"/>
                </a:rPr>
                <a:t>“Processes </a:t>
              </a:r>
              <a:r>
                <a:rPr lang="en-GB" sz="1100" i="1" dirty="0">
                  <a:latin typeface="+mn-lt"/>
                </a:rPr>
                <a:t>were difficult </a:t>
              </a:r>
              <a:r>
                <a:rPr lang="en-GB" sz="1100" b="1" i="1" dirty="0">
                  <a:latin typeface="+mn-lt"/>
                </a:rPr>
                <a:t>stressful</a:t>
              </a:r>
              <a:r>
                <a:rPr lang="en-GB" sz="1100" i="1" dirty="0">
                  <a:latin typeface="+mn-lt"/>
                </a:rPr>
                <a:t> and </a:t>
              </a:r>
              <a:r>
                <a:rPr lang="en-GB" sz="1100" b="1" i="1" dirty="0">
                  <a:latin typeface="+mn-lt"/>
                </a:rPr>
                <a:t>drawn out too </a:t>
              </a:r>
              <a:r>
                <a:rPr lang="en-GB" sz="1100" b="1" i="1" dirty="0" smtClean="0">
                  <a:latin typeface="+mn-lt"/>
                </a:rPr>
                <a:t>long</a:t>
              </a:r>
              <a:r>
                <a:rPr lang="en-GB" sz="1100" i="1" dirty="0" smtClean="0">
                  <a:latin typeface="+mn-lt"/>
                </a:rPr>
                <a:t>” </a:t>
              </a:r>
              <a:r>
                <a:rPr lang="en-GB" sz="1100" dirty="0" smtClean="0">
                  <a:latin typeface="+mn-lt"/>
                </a:rPr>
                <a:t>Female student</a:t>
              </a:r>
              <a:endParaRPr lang="en-GB" sz="1100" dirty="0">
                <a:latin typeface="+mn-lt"/>
              </a:endParaRPr>
            </a:p>
          </p:txBody>
        </p:sp>
      </p:grpSp>
      <p:sp>
        <p:nvSpPr>
          <p:cNvPr id="7" name="Rectangle 6"/>
          <p:cNvSpPr/>
          <p:nvPr/>
        </p:nvSpPr>
        <p:spPr>
          <a:xfrm>
            <a:off x="3960807" y="5418319"/>
            <a:ext cx="2604820" cy="938719"/>
          </a:xfrm>
          <a:prstGeom prst="rect">
            <a:avLst/>
          </a:prstGeom>
        </p:spPr>
        <p:txBody>
          <a:bodyPr wrap="square">
            <a:spAutoFit/>
          </a:bodyPr>
          <a:lstStyle/>
          <a:p>
            <a:r>
              <a:rPr lang="en-GB" sz="1100" i="1" dirty="0" smtClean="0">
                <a:latin typeface="+mn-lt"/>
              </a:rPr>
              <a:t>“After </a:t>
            </a:r>
            <a:r>
              <a:rPr lang="en-GB" sz="1100" i="1" dirty="0">
                <a:latin typeface="+mn-lt"/>
              </a:rPr>
              <a:t>numerous phone calls, meetings and being told the same thing on numerous occasions I </a:t>
            </a:r>
            <a:r>
              <a:rPr lang="en-GB" sz="1100" b="1" i="1" dirty="0">
                <a:latin typeface="+mn-lt"/>
              </a:rPr>
              <a:t>still received no extra funding or </a:t>
            </a:r>
            <a:r>
              <a:rPr lang="en-GB" sz="1100" b="1" i="1" dirty="0" smtClean="0">
                <a:latin typeface="+mn-lt"/>
              </a:rPr>
              <a:t>support</a:t>
            </a:r>
            <a:r>
              <a:rPr lang="en-GB" sz="1100" i="1" dirty="0" smtClean="0">
                <a:latin typeface="+mn-lt"/>
              </a:rPr>
              <a:t>.”  </a:t>
            </a:r>
            <a:r>
              <a:rPr lang="en-GB" sz="1100" dirty="0" smtClean="0">
                <a:latin typeface="+mn-lt"/>
              </a:rPr>
              <a:t>Female student</a:t>
            </a:r>
            <a:endParaRPr lang="en-GB" sz="1100" dirty="0">
              <a:latin typeface="+mn-lt"/>
            </a:endParaRPr>
          </a:p>
        </p:txBody>
      </p:sp>
      <p:grpSp>
        <p:nvGrpSpPr>
          <p:cNvPr id="11" name="Group 10"/>
          <p:cNvGrpSpPr/>
          <p:nvPr/>
        </p:nvGrpSpPr>
        <p:grpSpPr>
          <a:xfrm>
            <a:off x="3672817" y="1743145"/>
            <a:ext cx="2847395" cy="1720873"/>
            <a:chOff x="2843808" y="2199962"/>
            <a:chExt cx="2866461" cy="1770465"/>
          </a:xfrm>
        </p:grpSpPr>
        <p:grpSp>
          <p:nvGrpSpPr>
            <p:cNvPr id="37" name="Group 36"/>
            <p:cNvGrpSpPr/>
            <p:nvPr/>
          </p:nvGrpSpPr>
          <p:grpSpPr>
            <a:xfrm>
              <a:off x="2843808" y="2199962"/>
              <a:ext cx="2866461" cy="1770465"/>
              <a:chOff x="3980045" y="4667564"/>
              <a:chExt cx="3821948" cy="2388877"/>
            </a:xfrm>
          </p:grpSpPr>
          <p:sp>
            <p:nvSpPr>
              <p:cNvPr id="38" name="Rectangular Callout 37"/>
              <p:cNvSpPr/>
              <p:nvPr/>
            </p:nvSpPr>
            <p:spPr bwMode="auto">
              <a:xfrm>
                <a:off x="3980045" y="4667564"/>
                <a:ext cx="3821948" cy="2388877"/>
              </a:xfrm>
              <a:prstGeom prst="wedgeRectCallout">
                <a:avLst>
                  <a:gd name="adj1" fmla="val -28178"/>
                  <a:gd name="adj2" fmla="val 66158"/>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9" name="Rectangle 38"/>
              <p:cNvSpPr/>
              <p:nvPr/>
            </p:nvSpPr>
            <p:spPr>
              <a:xfrm>
                <a:off x="4091248" y="4791041"/>
                <a:ext cx="3599543" cy="352989"/>
              </a:xfrm>
              <a:prstGeom prst="rect">
                <a:avLst/>
              </a:prstGeom>
            </p:spPr>
            <p:txBody>
              <a:bodyPr wrap="square">
                <a:spAutoFit/>
              </a:bodyPr>
              <a:lstStyle/>
              <a:p>
                <a:endParaRPr lang="en-GB" sz="1100" i="1" dirty="0">
                  <a:latin typeface="+mn-lt"/>
                  <a:ea typeface="Verdana" panose="020B0604030504040204" pitchFamily="34" charset="0"/>
                  <a:cs typeface="Verdana" panose="020B0604030504040204" pitchFamily="34" charset="0"/>
                </a:endParaRPr>
              </a:p>
            </p:txBody>
          </p:sp>
        </p:grpSp>
        <p:sp>
          <p:nvSpPr>
            <p:cNvPr id="9" name="Rectangle 8"/>
            <p:cNvSpPr/>
            <p:nvPr/>
          </p:nvSpPr>
          <p:spPr>
            <a:xfrm>
              <a:off x="2927210" y="2260095"/>
              <a:ext cx="2479429" cy="1662392"/>
            </a:xfrm>
            <a:prstGeom prst="rect">
              <a:avLst/>
            </a:prstGeom>
          </p:spPr>
          <p:txBody>
            <a:bodyPr wrap="square">
              <a:spAutoFit/>
            </a:bodyPr>
            <a:lstStyle/>
            <a:p>
              <a:r>
                <a:rPr lang="en-GB" sz="1100" i="1" dirty="0" smtClean="0">
                  <a:latin typeface="+mn-lt"/>
                </a:rPr>
                <a:t>“I </a:t>
              </a:r>
              <a:r>
                <a:rPr lang="en-GB" sz="1100" i="1" dirty="0">
                  <a:latin typeface="+mn-lt"/>
                </a:rPr>
                <a:t>felt that when </a:t>
              </a:r>
              <a:r>
                <a:rPr lang="en-GB" sz="1100" i="1" dirty="0" smtClean="0">
                  <a:latin typeface="+mn-lt"/>
                </a:rPr>
                <a:t>phoning </a:t>
              </a:r>
              <a:r>
                <a:rPr lang="en-GB" sz="1100" i="1" dirty="0">
                  <a:latin typeface="+mn-lt"/>
                </a:rPr>
                <a:t>SFE the were </a:t>
              </a:r>
              <a:r>
                <a:rPr lang="en-GB" sz="1100" b="1" i="1" dirty="0">
                  <a:latin typeface="+mn-lt"/>
                </a:rPr>
                <a:t>confusing</a:t>
              </a:r>
              <a:r>
                <a:rPr lang="en-GB" sz="1100" i="1" dirty="0">
                  <a:latin typeface="+mn-lt"/>
                </a:rPr>
                <a:t>, I felt that they did </a:t>
              </a:r>
              <a:endParaRPr lang="en-GB" sz="1100" i="1" dirty="0" smtClean="0">
                <a:latin typeface="+mn-lt"/>
              </a:endParaRPr>
            </a:p>
            <a:p>
              <a:r>
                <a:rPr lang="en-GB" sz="1100" i="1" dirty="0">
                  <a:latin typeface="+mn-lt"/>
                </a:rPr>
                <a:t>n</a:t>
              </a:r>
              <a:r>
                <a:rPr lang="en-GB" sz="1100" i="1" dirty="0" smtClean="0">
                  <a:latin typeface="+mn-lt"/>
                </a:rPr>
                <a:t>ot </a:t>
              </a:r>
              <a:r>
                <a:rPr lang="en-GB" sz="1100" i="1" dirty="0">
                  <a:latin typeface="+mn-lt"/>
                </a:rPr>
                <a:t>make it clear what I needed to do in order to </a:t>
              </a:r>
              <a:r>
                <a:rPr lang="en-GB" sz="1100" b="1" i="1" dirty="0">
                  <a:latin typeface="+mn-lt"/>
                </a:rPr>
                <a:t>prove my estrangement</a:t>
              </a:r>
              <a:r>
                <a:rPr lang="en-GB" sz="1100" i="1" dirty="0">
                  <a:latin typeface="+mn-lt"/>
                </a:rPr>
                <a:t>. They did, in fact, make the situation </a:t>
              </a:r>
              <a:r>
                <a:rPr lang="en-GB" sz="1100" b="1" i="1" dirty="0">
                  <a:latin typeface="+mn-lt"/>
                </a:rPr>
                <a:t>complicated and more </a:t>
              </a:r>
              <a:r>
                <a:rPr lang="en-GB" sz="1100" b="1" i="1" dirty="0" smtClean="0">
                  <a:latin typeface="+mn-lt"/>
                </a:rPr>
                <a:t>stressful</a:t>
              </a:r>
              <a:r>
                <a:rPr lang="en-GB" sz="1100" i="1" dirty="0" smtClean="0">
                  <a:latin typeface="+mn-lt"/>
                </a:rPr>
                <a:t>.”  </a:t>
              </a:r>
              <a:r>
                <a:rPr lang="en-GB" sz="1100" dirty="0" smtClean="0">
                  <a:latin typeface="+mn-lt"/>
                </a:rPr>
                <a:t>Female student.</a:t>
              </a:r>
              <a:endParaRPr lang="en-GB" sz="1100" dirty="0">
                <a:latin typeface="+mn-lt"/>
              </a:endParaRPr>
            </a:p>
          </p:txBody>
        </p:sp>
      </p:grpSp>
      <p:sp>
        <p:nvSpPr>
          <p:cNvPr id="41" name="Parallelogram 11"/>
          <p:cNvSpPr>
            <a:spLocks noChangeArrowheads="1"/>
          </p:cNvSpPr>
          <p:nvPr/>
        </p:nvSpPr>
        <p:spPr bwMode="auto">
          <a:xfrm>
            <a:off x="236315" y="2125618"/>
            <a:ext cx="3231831" cy="3971953"/>
          </a:xfrm>
          <a:prstGeom prst="parallelogram">
            <a:avLst>
              <a:gd name="adj" fmla="val 11260"/>
            </a:avLst>
          </a:prstGeom>
          <a:solidFill>
            <a:srgbClr val="FFA3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Not given enough information / detail on estrangement</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Unclear / conflicting advice / misinformation</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Did not answer questions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Difficult to access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Unhelpful/rude advisers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Difficult process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Unclear requirements</a:t>
            </a:r>
          </a:p>
          <a:p>
            <a:pPr marL="128588" indent="-128588">
              <a:lnSpc>
                <a:spcPct val="15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Distressing /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stressful</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Box 4"/>
          <p:cNvSpPr txBox="1">
            <a:spLocks noChangeArrowheads="1"/>
          </p:cNvSpPr>
          <p:nvPr/>
        </p:nvSpPr>
        <p:spPr bwMode="auto">
          <a:xfrm>
            <a:off x="467544" y="1722403"/>
            <a:ext cx="2986508"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Reason for perceived unhelpfulness</a:t>
            </a:r>
            <a:endParaRPr lang="en-GB" sz="1200" dirty="0">
              <a:solidFill>
                <a:srgbClr val="425563"/>
              </a:solidFill>
              <a:latin typeface="Verdana" pitchFamily="34" charset="0"/>
            </a:endParaRPr>
          </a:p>
        </p:txBody>
      </p:sp>
    </p:spTree>
    <p:extLst>
      <p:ext uri="{BB962C8B-B14F-4D97-AF65-F5344CB8AC3E}">
        <p14:creationId xmlns:p14="http://schemas.microsoft.com/office/powerpoint/2010/main" val="27593960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4291588928"/>
              </p:ext>
            </p:extLst>
          </p:nvPr>
        </p:nvGraphicFramePr>
        <p:xfrm>
          <a:off x="323528" y="1988840"/>
          <a:ext cx="5832649"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Ease of accessing finance from Student Finance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endParaRPr lang="en-GB" sz="1000" dirty="0" smtClean="0">
              <a:latin typeface="+mn-lt"/>
            </a:endParaRPr>
          </a:p>
          <a:p>
            <a:r>
              <a:rPr lang="en-GB" sz="1000" b="1" dirty="0" smtClean="0">
                <a:latin typeface="+mn-lt"/>
              </a:rPr>
              <a:t>How </a:t>
            </a:r>
            <a:r>
              <a:rPr lang="en-GB" sz="1000" b="1" dirty="0">
                <a:latin typeface="+mn-lt"/>
              </a:rPr>
              <a:t>would you describe the process of accessing finance as an independent student from Student Finance England/Wales/NI?</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two thirds of students found it difficult to access financial support from Student Finance</a:t>
            </a:r>
            <a:endParaRPr lang="en-GB" sz="1400" kern="1200" dirty="0">
              <a:solidFill>
                <a:prstClr val="white"/>
              </a:solidFill>
              <a:ea typeface="+mn-ea"/>
              <a:cs typeface="+mn-cs"/>
            </a:endParaRPr>
          </a:p>
        </p:txBody>
      </p:sp>
      <p:sp>
        <p:nvSpPr>
          <p:cNvPr id="6" name="Right Brace 5"/>
          <p:cNvSpPr/>
          <p:nvPr/>
        </p:nvSpPr>
        <p:spPr bwMode="auto">
          <a:xfrm>
            <a:off x="6156176" y="4510014"/>
            <a:ext cx="360040" cy="1151233"/>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6516216" y="4762464"/>
            <a:ext cx="1440122" cy="646331"/>
          </a:xfrm>
          <a:prstGeom prst="rect">
            <a:avLst/>
          </a:prstGeom>
          <a:noFill/>
        </p:spPr>
        <p:txBody>
          <a:bodyPr wrap="square" rtlCol="0">
            <a:spAutoFit/>
          </a:bodyPr>
          <a:lstStyle/>
          <a:p>
            <a:r>
              <a:rPr lang="en-GB" sz="1200" dirty="0" smtClean="0">
                <a:solidFill>
                  <a:srgbClr val="425563"/>
                </a:solidFill>
                <a:latin typeface="+mn-lt"/>
              </a:rPr>
              <a:t>61% found it be difficult to some extent</a:t>
            </a:r>
            <a:endParaRPr lang="en-GB" sz="1200" dirty="0">
              <a:solidFill>
                <a:srgbClr val="425563"/>
              </a:solidFill>
              <a:latin typeface="+mn-lt"/>
            </a:endParaRPr>
          </a:p>
        </p:txBody>
      </p:sp>
      <p:sp>
        <p:nvSpPr>
          <p:cNvPr id="9" name="Right Brace 8"/>
          <p:cNvSpPr/>
          <p:nvPr/>
        </p:nvSpPr>
        <p:spPr bwMode="auto">
          <a:xfrm>
            <a:off x="6156176" y="2217515"/>
            <a:ext cx="360040" cy="1151233"/>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TextBox 9"/>
          <p:cNvSpPr txBox="1"/>
          <p:nvPr/>
        </p:nvSpPr>
        <p:spPr>
          <a:xfrm>
            <a:off x="6516216" y="2469965"/>
            <a:ext cx="1440122" cy="646331"/>
          </a:xfrm>
          <a:prstGeom prst="rect">
            <a:avLst/>
          </a:prstGeom>
          <a:noFill/>
        </p:spPr>
        <p:txBody>
          <a:bodyPr wrap="square" rtlCol="0">
            <a:spAutoFit/>
          </a:bodyPr>
          <a:lstStyle/>
          <a:p>
            <a:r>
              <a:rPr lang="en-GB" sz="1200" dirty="0" smtClean="0">
                <a:solidFill>
                  <a:srgbClr val="425563"/>
                </a:solidFill>
                <a:latin typeface="+mn-lt"/>
              </a:rPr>
              <a:t>15% found it be easy to some extent</a:t>
            </a:r>
            <a:endParaRPr lang="en-GB" sz="1200" dirty="0">
              <a:solidFill>
                <a:srgbClr val="425563"/>
              </a:solidFill>
              <a:latin typeface="+mn-lt"/>
            </a:endParaRPr>
          </a:p>
        </p:txBody>
      </p:sp>
    </p:spTree>
    <p:extLst>
      <p:ext uri="{BB962C8B-B14F-4D97-AF65-F5344CB8AC3E}">
        <p14:creationId xmlns:p14="http://schemas.microsoft.com/office/powerpoint/2010/main" val="36654840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150114"/>
            <a:ext cx="7051451" cy="707886"/>
          </a:xfrm>
          <a:prstGeom prst="rect">
            <a:avLst/>
          </a:prstGeom>
          <a:noFill/>
        </p:spPr>
        <p:txBody>
          <a:bodyPr wrap="square" rtlCol="0">
            <a:spAutoFit/>
          </a:bodyPr>
          <a:lstStyle/>
          <a:p>
            <a:endParaRPr lang="en-GB" sz="1000" dirty="0">
              <a:latin typeface="+mn-lt"/>
            </a:endParaRPr>
          </a:p>
          <a:p>
            <a:r>
              <a:rPr lang="en-GB" sz="1000" dirty="0">
                <a:latin typeface="+mn-lt"/>
              </a:rPr>
              <a:t>Base: </a:t>
            </a:r>
            <a:r>
              <a:rPr lang="en-GB" sz="1000" dirty="0" smtClean="0">
                <a:latin typeface="+mn-lt"/>
              </a:rPr>
              <a:t>584 respondents</a:t>
            </a:r>
            <a:r>
              <a:rPr lang="en-GB" sz="1000" dirty="0">
                <a:latin typeface="+mn-lt"/>
              </a:rPr>
              <a:t>. </a:t>
            </a:r>
          </a:p>
          <a:p>
            <a:r>
              <a:rPr lang="en-GB" sz="1000" dirty="0">
                <a:latin typeface="+mn-lt"/>
              </a:rPr>
              <a:t> </a:t>
            </a:r>
          </a:p>
          <a:p>
            <a:pPr defTabSz="432000"/>
            <a:r>
              <a:rPr lang="en-GB" sz="1000" b="1" dirty="0" smtClean="0">
                <a:latin typeface="+mn-lt"/>
              </a:rPr>
              <a:t>Can </a:t>
            </a:r>
            <a:r>
              <a:rPr lang="en-GB" sz="1000" b="1" dirty="0">
                <a:latin typeface="+mn-lt"/>
              </a:rPr>
              <a:t>you explain your answer please? </a:t>
            </a:r>
          </a:p>
        </p:txBody>
      </p:sp>
      <p:sp>
        <p:nvSpPr>
          <p:cNvPr id="6" name="Title 1"/>
          <p:cNvSpPr>
            <a:spLocks noGrp="1"/>
          </p:cNvSpPr>
          <p:nvPr>
            <p:ph type="ctrTitle"/>
          </p:nvPr>
        </p:nvSpPr>
        <p:spPr>
          <a:xfrm>
            <a:off x="464117" y="528578"/>
            <a:ext cx="8058144"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The most common </a:t>
            </a:r>
            <a:r>
              <a:rPr lang="en-GB" sz="1400" dirty="0">
                <a:latin typeface="Verdana" panose="020B0604030504040204" pitchFamily="34" charset="0"/>
                <a:ea typeface="Verdana" panose="020B0604030504040204" pitchFamily="34" charset="0"/>
                <a:cs typeface="Verdana" panose="020B0604030504040204" pitchFamily="34" charset="0"/>
              </a:rPr>
              <a:t>complaint </a:t>
            </a:r>
            <a:r>
              <a:rPr lang="en-GB" sz="1400" dirty="0" smtClean="0">
                <a:latin typeface="Verdana" panose="020B0604030504040204" pitchFamily="34" charset="0"/>
                <a:ea typeface="Verdana" panose="020B0604030504040204" pitchFamily="34" charset="0"/>
                <a:cs typeface="Verdana" panose="020B0604030504040204" pitchFamily="34" charset="0"/>
              </a:rPr>
              <a:t>of accessing </a:t>
            </a:r>
            <a:r>
              <a:rPr lang="en-GB" sz="1400" dirty="0">
                <a:latin typeface="Verdana" panose="020B0604030504040204" pitchFamily="34" charset="0"/>
                <a:ea typeface="Verdana" panose="020B0604030504040204" pitchFamily="34" charset="0"/>
                <a:cs typeface="Verdana" panose="020B0604030504040204" pitchFamily="34" charset="0"/>
              </a:rPr>
              <a:t>finance was </a:t>
            </a:r>
            <a:r>
              <a:rPr lang="en-GB" sz="1400" dirty="0" smtClean="0">
                <a:latin typeface="Verdana" panose="020B0604030504040204" pitchFamily="34" charset="0"/>
                <a:ea typeface="Verdana" panose="020B0604030504040204" pitchFamily="34" charset="0"/>
                <a:cs typeface="Verdana" panose="020B0604030504040204" pitchFamily="34" charset="0"/>
              </a:rPr>
              <a:t>the amount and type of proof required for their application.  Some also commented on the difficulty and length of the process, which leads to escalated stress and delay in payment.  A few recognised it to be a more positive experience, appreciating it for its simplicity</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611560" y="5107861"/>
            <a:ext cx="1932838" cy="968161"/>
            <a:chOff x="4943872" y="3780766"/>
            <a:chExt cx="2664296" cy="975780"/>
          </a:xfrm>
        </p:grpSpPr>
        <p:sp>
          <p:nvSpPr>
            <p:cNvPr id="25" name="Rectangular Callout 24"/>
            <p:cNvSpPr/>
            <p:nvPr/>
          </p:nvSpPr>
          <p:spPr bwMode="auto">
            <a:xfrm>
              <a:off x="4943872" y="3780766"/>
              <a:ext cx="2664296" cy="975780"/>
            </a:xfrm>
            <a:prstGeom prst="wedgeRectCallout">
              <a:avLst>
                <a:gd name="adj1" fmla="val 40200"/>
                <a:gd name="adj2" fmla="val 70596"/>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26" name="Rectangle 25"/>
            <p:cNvSpPr/>
            <p:nvPr/>
          </p:nvSpPr>
          <p:spPr>
            <a:xfrm>
              <a:off x="4966568" y="3785236"/>
              <a:ext cx="2641600" cy="894350"/>
            </a:xfrm>
            <a:prstGeom prst="rect">
              <a:avLst/>
            </a:prstGeom>
          </p:spPr>
          <p:txBody>
            <a:bodyPr wrap="square">
              <a:spAutoFit/>
            </a:bodyPr>
            <a:lstStyle/>
            <a:p>
              <a:r>
                <a:rPr lang="en-GB" sz="1050" i="1" dirty="0">
                  <a:latin typeface="+mn-lt"/>
                  <a:ea typeface="Verdana" panose="020B0604030504040204" pitchFamily="34" charset="0"/>
                  <a:cs typeface="Verdana" panose="020B0604030504040204" pitchFamily="34" charset="0"/>
                </a:rPr>
                <a:t>“Logging in to the website is </a:t>
              </a:r>
              <a:r>
                <a:rPr lang="en-GB" sz="1050" b="1" i="1" dirty="0">
                  <a:latin typeface="+mn-lt"/>
                  <a:ea typeface="Verdana" panose="020B0604030504040204" pitchFamily="34" charset="0"/>
                  <a:cs typeface="Verdana" panose="020B0604030504040204" pitchFamily="34" charset="0"/>
                </a:rPr>
                <a:t>easy and everything is laid out efficiently</a:t>
              </a:r>
              <a:r>
                <a:rPr lang="en-GB" sz="1050" i="1" dirty="0" smtClean="0">
                  <a:latin typeface="+mn-lt"/>
                  <a:ea typeface="Verdana" panose="020B0604030504040204" pitchFamily="34" charset="0"/>
                  <a:cs typeface="Verdana" panose="020B0604030504040204" pitchFamily="34" charset="0"/>
                </a:rPr>
                <a:t>” </a:t>
              </a:r>
              <a:r>
                <a:rPr lang="en-GB" sz="1050" dirty="0" smtClean="0">
                  <a:latin typeface="+mn-lt"/>
                  <a:ea typeface="Verdana" panose="020B0604030504040204" pitchFamily="34" charset="0"/>
                  <a:cs typeface="Verdana" panose="020B0604030504040204" pitchFamily="34" charset="0"/>
                </a:rPr>
                <a:t>Student, female.</a:t>
              </a:r>
              <a:endParaRPr lang="en-GB" sz="1050" dirty="0">
                <a:latin typeface="+mn-lt"/>
                <a:ea typeface="Verdana" panose="020B0604030504040204" pitchFamily="34" charset="0"/>
                <a:cs typeface="Verdana" panose="020B0604030504040204" pitchFamily="34" charset="0"/>
              </a:endParaRPr>
            </a:p>
          </p:txBody>
        </p:sp>
      </p:grpSp>
      <p:grpSp>
        <p:nvGrpSpPr>
          <p:cNvPr id="27" name="Group 26"/>
          <p:cNvGrpSpPr/>
          <p:nvPr/>
        </p:nvGrpSpPr>
        <p:grpSpPr>
          <a:xfrm>
            <a:off x="2779331" y="4873534"/>
            <a:ext cx="2259127" cy="1320377"/>
            <a:chOff x="4655264" y="3799298"/>
            <a:chExt cx="3096344" cy="922577"/>
          </a:xfrm>
        </p:grpSpPr>
        <p:sp>
          <p:nvSpPr>
            <p:cNvPr id="28" name="Rectangular Callout 27"/>
            <p:cNvSpPr/>
            <p:nvPr/>
          </p:nvSpPr>
          <p:spPr bwMode="auto">
            <a:xfrm>
              <a:off x="4655264" y="3799298"/>
              <a:ext cx="3096344" cy="922577"/>
            </a:xfrm>
            <a:prstGeom prst="wedgeRectCallout">
              <a:avLst>
                <a:gd name="adj1" fmla="val 26875"/>
                <a:gd name="adj2" fmla="val 70031"/>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29" name="Rectangle 28"/>
            <p:cNvSpPr/>
            <p:nvPr/>
          </p:nvSpPr>
          <p:spPr>
            <a:xfrm>
              <a:off x="4790187" y="3840012"/>
              <a:ext cx="2906199" cy="703369"/>
            </a:xfrm>
            <a:prstGeom prst="rect">
              <a:avLst/>
            </a:prstGeom>
          </p:spPr>
          <p:txBody>
            <a:bodyPr wrap="square">
              <a:spAutoFit/>
            </a:bodyPr>
            <a:lstStyle/>
            <a:p>
              <a:r>
                <a:rPr lang="en-GB" sz="1050" i="1" dirty="0">
                  <a:latin typeface="+mn-lt"/>
                  <a:ea typeface="Verdana" panose="020B0604030504040204" pitchFamily="34" charset="0"/>
                  <a:cs typeface="Verdana" panose="020B0604030504040204" pitchFamily="34" charset="0"/>
                </a:rPr>
                <a:t>“</a:t>
              </a:r>
              <a:r>
                <a:rPr lang="en-GB" sz="1050" b="1" i="1" dirty="0">
                  <a:latin typeface="+mn-lt"/>
                  <a:ea typeface="Verdana" panose="020B0604030504040204" pitchFamily="34" charset="0"/>
                  <a:cs typeface="Verdana" panose="020B0604030504040204" pitchFamily="34" charset="0"/>
                </a:rPr>
                <a:t>Long winded process, long delays</a:t>
              </a:r>
              <a:r>
                <a:rPr lang="en-GB" sz="1050" i="1" dirty="0">
                  <a:latin typeface="+mn-lt"/>
                  <a:ea typeface="Verdana" panose="020B0604030504040204" pitchFamily="34" charset="0"/>
                  <a:cs typeface="Verdana" panose="020B0604030504040204" pitchFamily="34" charset="0"/>
                </a:rPr>
                <a:t> between communications, staff confused/ </a:t>
              </a:r>
              <a:r>
                <a:rPr lang="en-GB" sz="1050" b="1" i="1" dirty="0">
                  <a:latin typeface="+mn-lt"/>
                  <a:ea typeface="Verdana" panose="020B0604030504040204" pitchFamily="34" charset="0"/>
                  <a:cs typeface="Verdana" panose="020B0604030504040204" pitchFamily="34" charset="0"/>
                </a:rPr>
                <a:t>not knowing my case </a:t>
              </a:r>
              <a:r>
                <a:rPr lang="en-GB" sz="1050" i="1" dirty="0">
                  <a:latin typeface="+mn-lt"/>
                  <a:ea typeface="Verdana" panose="020B0604030504040204" pitchFamily="34" charset="0"/>
                  <a:cs typeface="Verdana" panose="020B0604030504040204" pitchFamily="34" charset="0"/>
                </a:rPr>
                <a:t>and contact I have had with </a:t>
              </a:r>
              <a:r>
                <a:rPr lang="en-GB" sz="1050" i="1" dirty="0" smtClean="0">
                  <a:latin typeface="+mn-lt"/>
                  <a:ea typeface="Verdana" panose="020B0604030504040204" pitchFamily="34" charset="0"/>
                  <a:cs typeface="Verdana" panose="020B0604030504040204" pitchFamily="34" charset="0"/>
                </a:rPr>
                <a:t>SFE” </a:t>
              </a:r>
              <a:r>
                <a:rPr lang="en-GB" sz="1050" dirty="0" smtClean="0">
                  <a:latin typeface="+mn-lt"/>
                  <a:ea typeface="Verdana" panose="020B0604030504040204" pitchFamily="34" charset="0"/>
                  <a:cs typeface="Verdana" panose="020B0604030504040204" pitchFamily="34" charset="0"/>
                </a:rPr>
                <a:t>Student, female.</a:t>
              </a:r>
              <a:endParaRPr lang="en-GB" sz="1050" dirty="0">
                <a:latin typeface="+mn-lt"/>
                <a:ea typeface="Verdana" panose="020B0604030504040204" pitchFamily="34" charset="0"/>
                <a:cs typeface="Verdana" panose="020B0604030504040204" pitchFamily="34" charset="0"/>
              </a:endParaRPr>
            </a:p>
          </p:txBody>
        </p:sp>
      </p:grpSp>
      <p:grpSp>
        <p:nvGrpSpPr>
          <p:cNvPr id="12" name="Group 11"/>
          <p:cNvGrpSpPr/>
          <p:nvPr/>
        </p:nvGrpSpPr>
        <p:grpSpPr>
          <a:xfrm>
            <a:off x="4132242" y="1850995"/>
            <a:ext cx="2180223" cy="975371"/>
            <a:chOff x="4222717" y="3765034"/>
            <a:chExt cx="1781944" cy="799759"/>
          </a:xfrm>
        </p:grpSpPr>
        <p:grpSp>
          <p:nvGrpSpPr>
            <p:cNvPr id="34" name="Group 33"/>
            <p:cNvGrpSpPr/>
            <p:nvPr/>
          </p:nvGrpSpPr>
          <p:grpSpPr>
            <a:xfrm>
              <a:off x="4251168" y="3765034"/>
              <a:ext cx="1672419" cy="799759"/>
              <a:chOff x="4887276" y="2207737"/>
              <a:chExt cx="2229892" cy="861415"/>
            </a:xfrm>
          </p:grpSpPr>
          <p:sp>
            <p:nvSpPr>
              <p:cNvPr id="35" name="Rectangular Callout 34"/>
              <p:cNvSpPr/>
              <p:nvPr/>
            </p:nvSpPr>
            <p:spPr bwMode="auto">
              <a:xfrm>
                <a:off x="4887276" y="2207738"/>
                <a:ext cx="2229892" cy="861414"/>
              </a:xfrm>
              <a:prstGeom prst="wedgeRectCallout">
                <a:avLst>
                  <a:gd name="adj1" fmla="val -37391"/>
                  <a:gd name="adj2" fmla="val 71697"/>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36" name="Rectangle 35"/>
              <p:cNvSpPr/>
              <p:nvPr/>
            </p:nvSpPr>
            <p:spPr>
              <a:xfrm>
                <a:off x="4992189" y="2207737"/>
                <a:ext cx="2090231" cy="263024"/>
              </a:xfrm>
              <a:prstGeom prst="rect">
                <a:avLst/>
              </a:prstGeom>
            </p:spPr>
            <p:txBody>
              <a:bodyPr wrap="square">
                <a:spAutoFit/>
              </a:bodyPr>
              <a:lstStyle/>
              <a:p>
                <a:endParaRPr lang="en-GB" sz="1050" i="1" dirty="0" smtClean="0">
                  <a:latin typeface="+mn-lt"/>
                  <a:ea typeface="Verdana" panose="020B0604030504040204" pitchFamily="34" charset="0"/>
                  <a:cs typeface="Verdana" panose="020B0604030504040204" pitchFamily="34" charset="0"/>
                </a:endParaRPr>
              </a:p>
            </p:txBody>
          </p:sp>
        </p:grpSp>
        <p:sp>
          <p:nvSpPr>
            <p:cNvPr id="4" name="Rectangle 3"/>
            <p:cNvSpPr/>
            <p:nvPr/>
          </p:nvSpPr>
          <p:spPr>
            <a:xfrm>
              <a:off x="4222717" y="3793371"/>
              <a:ext cx="1781944" cy="689500"/>
            </a:xfrm>
            <a:prstGeom prst="rect">
              <a:avLst/>
            </a:prstGeom>
          </p:spPr>
          <p:txBody>
            <a:bodyPr wrap="square">
              <a:spAutoFit/>
            </a:bodyPr>
            <a:lstStyle/>
            <a:p>
              <a:r>
                <a:rPr lang="en-GB" sz="1050" i="1" dirty="0">
                  <a:latin typeface="+mn-lt"/>
                </a:rPr>
                <a:t>“It's </a:t>
              </a:r>
              <a:r>
                <a:rPr lang="en-GB" sz="1050" b="1" i="1" dirty="0">
                  <a:latin typeface="+mn-lt"/>
                </a:rPr>
                <a:t>difficult to prove that you are estranged </a:t>
              </a:r>
              <a:r>
                <a:rPr lang="en-GB" sz="1050" i="1" dirty="0">
                  <a:latin typeface="+mn-lt"/>
                </a:rPr>
                <a:t>when there's limited help </a:t>
              </a:r>
              <a:r>
                <a:rPr lang="en-GB" sz="1050" i="1" dirty="0" smtClean="0">
                  <a:latin typeface="+mn-lt"/>
                </a:rPr>
                <a:t>available” </a:t>
              </a:r>
              <a:r>
                <a:rPr lang="en-GB" sz="1050" dirty="0" smtClean="0">
                  <a:latin typeface="+mn-lt"/>
                </a:rPr>
                <a:t>Student, female</a:t>
              </a:r>
              <a:endParaRPr lang="en-GB" sz="1050" dirty="0">
                <a:latin typeface="+mn-lt"/>
              </a:endParaRPr>
            </a:p>
          </p:txBody>
        </p:sp>
      </p:grpSp>
      <p:grpSp>
        <p:nvGrpSpPr>
          <p:cNvPr id="3" name="Group 2"/>
          <p:cNvGrpSpPr/>
          <p:nvPr/>
        </p:nvGrpSpPr>
        <p:grpSpPr>
          <a:xfrm>
            <a:off x="6373672" y="2900375"/>
            <a:ext cx="2584246" cy="1622862"/>
            <a:chOff x="2864123" y="4543749"/>
            <a:chExt cx="2728422" cy="1550200"/>
          </a:xfrm>
        </p:grpSpPr>
        <p:grpSp>
          <p:nvGrpSpPr>
            <p:cNvPr id="31" name="Group 30"/>
            <p:cNvGrpSpPr/>
            <p:nvPr/>
          </p:nvGrpSpPr>
          <p:grpSpPr>
            <a:xfrm>
              <a:off x="2864123" y="4543749"/>
              <a:ext cx="2728422" cy="1550200"/>
              <a:chOff x="1308266" y="4268656"/>
              <a:chExt cx="2388466" cy="1594962"/>
            </a:xfrm>
          </p:grpSpPr>
          <p:sp>
            <p:nvSpPr>
              <p:cNvPr id="32" name="Rectangular Callout 31"/>
              <p:cNvSpPr/>
              <p:nvPr/>
            </p:nvSpPr>
            <p:spPr bwMode="auto">
              <a:xfrm>
                <a:off x="1308266" y="4268657"/>
                <a:ext cx="2388466" cy="1594961"/>
              </a:xfrm>
              <a:prstGeom prst="wedgeRectCallout">
                <a:avLst>
                  <a:gd name="adj1" fmla="val 29116"/>
                  <a:gd name="adj2" fmla="val 62892"/>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rgbClr val="FF0098"/>
                  </a:solidFill>
                  <a:latin typeface="+mn-lt"/>
                </a:endParaRPr>
              </a:p>
            </p:txBody>
          </p:sp>
          <p:sp>
            <p:nvSpPr>
              <p:cNvPr id="33" name="Rectangle 32"/>
              <p:cNvSpPr/>
              <p:nvPr/>
            </p:nvSpPr>
            <p:spPr>
              <a:xfrm>
                <a:off x="1406045" y="4268656"/>
                <a:ext cx="2112233" cy="219353"/>
              </a:xfrm>
              <a:prstGeom prst="rect">
                <a:avLst/>
              </a:prstGeom>
            </p:spPr>
            <p:txBody>
              <a:bodyPr wrap="square">
                <a:spAutoFit/>
              </a:bodyPr>
              <a:lstStyle/>
              <a:p>
                <a:endParaRPr lang="en-GB" sz="1050" i="1" dirty="0">
                  <a:latin typeface="+mn-lt"/>
                  <a:ea typeface="Verdana" panose="020B0604030504040204" pitchFamily="34" charset="0"/>
                  <a:cs typeface="Verdana" panose="020B0604030504040204" pitchFamily="34" charset="0"/>
                </a:endParaRPr>
              </a:p>
            </p:txBody>
          </p:sp>
        </p:grpSp>
        <p:sp>
          <p:nvSpPr>
            <p:cNvPr id="7" name="Rectangle 6"/>
            <p:cNvSpPr/>
            <p:nvPr/>
          </p:nvSpPr>
          <p:spPr>
            <a:xfrm>
              <a:off x="2909073" y="4569036"/>
              <a:ext cx="2604820" cy="1298558"/>
            </a:xfrm>
            <a:prstGeom prst="rect">
              <a:avLst/>
            </a:prstGeom>
          </p:spPr>
          <p:txBody>
            <a:bodyPr wrap="square">
              <a:spAutoFit/>
            </a:bodyPr>
            <a:lstStyle/>
            <a:p>
              <a:r>
                <a:rPr lang="en-GB" sz="1050" i="1" dirty="0">
                  <a:latin typeface="+mn-lt"/>
                </a:rPr>
                <a:t>“</a:t>
              </a:r>
              <a:r>
                <a:rPr lang="en-GB" sz="1050" b="1" i="1" dirty="0">
                  <a:latin typeface="+mn-lt"/>
                </a:rPr>
                <a:t>Took over 4 months to confirm my circumstances</a:t>
              </a:r>
              <a:r>
                <a:rPr lang="en-GB" sz="1050" i="1" dirty="0">
                  <a:latin typeface="+mn-lt"/>
                </a:rPr>
                <a:t> - after receiving court orders (of residency), letters from Sixth Form, and other evidence. Expended all of my finances and </a:t>
              </a:r>
              <a:r>
                <a:rPr lang="en-GB" sz="1050" b="1" i="1" dirty="0">
                  <a:latin typeface="+mn-lt"/>
                </a:rPr>
                <a:t>considered leaving university </a:t>
              </a:r>
              <a:r>
                <a:rPr lang="en-GB" sz="1050" i="1" dirty="0">
                  <a:latin typeface="+mn-lt"/>
                </a:rPr>
                <a:t>before I was finally able to access student finance</a:t>
              </a:r>
              <a:r>
                <a:rPr lang="en-GB" sz="1050" i="1" dirty="0" smtClean="0">
                  <a:latin typeface="+mn-lt"/>
                </a:rPr>
                <a:t>.”  </a:t>
              </a:r>
              <a:r>
                <a:rPr lang="en-GB" sz="1050" dirty="0" smtClean="0">
                  <a:latin typeface="+mn-lt"/>
                </a:rPr>
                <a:t>Student, male</a:t>
              </a:r>
              <a:r>
                <a:rPr lang="en-GB" sz="1050" i="1" dirty="0" smtClean="0">
                  <a:latin typeface="+mn-lt"/>
                </a:rPr>
                <a:t>.</a:t>
              </a:r>
              <a:endParaRPr lang="en-GB" sz="1050" i="1" dirty="0">
                <a:latin typeface="+mn-lt"/>
              </a:endParaRPr>
            </a:p>
          </p:txBody>
        </p:sp>
      </p:grpSp>
      <p:sp>
        <p:nvSpPr>
          <p:cNvPr id="44" name="Parallelogram 11"/>
          <p:cNvSpPr>
            <a:spLocks noChangeArrowheads="1"/>
          </p:cNvSpPr>
          <p:nvPr/>
        </p:nvSpPr>
        <p:spPr bwMode="auto">
          <a:xfrm>
            <a:off x="322874" y="2158888"/>
            <a:ext cx="3118790" cy="2573529"/>
          </a:xfrm>
          <a:prstGeom prst="parallelogram">
            <a:avLst>
              <a:gd name="adj" fmla="val 11260"/>
            </a:avLst>
          </a:prstGeom>
          <a:solidFill>
            <a:srgbClr val="FF66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Amount / type of proof required</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Difficult / lengthy process</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Worked well / simple</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Lack of information /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clarity</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
          <p:cNvSpPr txBox="1">
            <a:spLocks noChangeArrowheads="1"/>
          </p:cNvSpPr>
          <p:nvPr/>
        </p:nvSpPr>
        <p:spPr bwMode="auto">
          <a:xfrm>
            <a:off x="374153" y="1608272"/>
            <a:ext cx="3549775"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Experiencing of accessing information (1/2)</a:t>
            </a:r>
            <a:endParaRPr lang="en-GB" sz="1200" dirty="0">
              <a:solidFill>
                <a:srgbClr val="425563"/>
              </a:solidFill>
              <a:latin typeface="Verdana" pitchFamily="34" charset="0"/>
            </a:endParaRPr>
          </a:p>
        </p:txBody>
      </p:sp>
      <p:pic>
        <p:nvPicPr>
          <p:cNvPr id="46"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5856510" y="2462674"/>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628" y="5732080"/>
            <a:ext cx="246750" cy="34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7"/>
          <p:cNvGrpSpPr/>
          <p:nvPr/>
        </p:nvGrpSpPr>
        <p:grpSpPr>
          <a:xfrm>
            <a:off x="5133878" y="4639586"/>
            <a:ext cx="2691175" cy="1180812"/>
            <a:chOff x="4655264" y="3799298"/>
            <a:chExt cx="3096344" cy="922577"/>
          </a:xfrm>
        </p:grpSpPr>
        <p:sp>
          <p:nvSpPr>
            <p:cNvPr id="49" name="Rectangular Callout 48"/>
            <p:cNvSpPr/>
            <p:nvPr/>
          </p:nvSpPr>
          <p:spPr bwMode="auto">
            <a:xfrm>
              <a:off x="4655264" y="3799298"/>
              <a:ext cx="3096344" cy="922577"/>
            </a:xfrm>
            <a:prstGeom prst="wedgeRectCallout">
              <a:avLst>
                <a:gd name="adj1" fmla="val 26875"/>
                <a:gd name="adj2" fmla="val 70031"/>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i="1" dirty="0">
                <a:solidFill>
                  <a:schemeClr val="bg1"/>
                </a:solidFill>
                <a:latin typeface="+mn-lt"/>
              </a:endParaRPr>
            </a:p>
          </p:txBody>
        </p:sp>
        <p:sp>
          <p:nvSpPr>
            <p:cNvPr id="50" name="Rectangle 49"/>
            <p:cNvSpPr/>
            <p:nvPr/>
          </p:nvSpPr>
          <p:spPr>
            <a:xfrm>
              <a:off x="4790187" y="3840012"/>
              <a:ext cx="2906199" cy="703369"/>
            </a:xfrm>
            <a:prstGeom prst="rect">
              <a:avLst/>
            </a:prstGeom>
          </p:spPr>
          <p:txBody>
            <a:bodyPr wrap="square">
              <a:spAutoFit/>
            </a:bodyPr>
            <a:lstStyle/>
            <a:p>
              <a:r>
                <a:rPr lang="en-GB" sz="1050" i="1" dirty="0" smtClean="0">
                  <a:latin typeface="+mn-lt"/>
                  <a:ea typeface="Verdana" panose="020B0604030504040204" pitchFamily="34" charset="0"/>
                  <a:cs typeface="Verdana" panose="020B0604030504040204" pitchFamily="34" charset="0"/>
                </a:rPr>
                <a:t>“…Every </a:t>
              </a:r>
              <a:r>
                <a:rPr lang="en-GB" sz="1050" i="1" dirty="0">
                  <a:latin typeface="+mn-lt"/>
                  <a:ea typeface="Verdana" panose="020B0604030504040204" pitchFamily="34" charset="0"/>
                  <a:cs typeface="Verdana" panose="020B0604030504040204" pitchFamily="34" charset="0"/>
                </a:rPr>
                <a:t>year I was asked to </a:t>
              </a:r>
              <a:r>
                <a:rPr lang="en-GB" sz="1050" b="1" i="1" dirty="0">
                  <a:latin typeface="+mn-lt"/>
                  <a:ea typeface="Verdana" panose="020B0604030504040204" pitchFamily="34" charset="0"/>
                  <a:cs typeface="Verdana" panose="020B0604030504040204" pitchFamily="34" charset="0"/>
                </a:rPr>
                <a:t>resubmit new evidence to prove that my mother was dead and I had no contact with my father</a:t>
              </a:r>
              <a:r>
                <a:rPr lang="en-GB" sz="1050" i="1" dirty="0">
                  <a:latin typeface="+mn-lt"/>
                  <a:ea typeface="Verdana" panose="020B0604030504040204" pitchFamily="34" charset="0"/>
                  <a:cs typeface="Verdana" panose="020B0604030504040204" pitchFamily="34" charset="0"/>
                </a:rPr>
                <a:t>.</a:t>
              </a:r>
              <a:r>
                <a:rPr lang="en-GB" sz="1050" i="1" dirty="0" smtClean="0">
                  <a:latin typeface="+mn-lt"/>
                  <a:ea typeface="Verdana" panose="020B0604030504040204" pitchFamily="34" charset="0"/>
                  <a:cs typeface="Verdana" panose="020B0604030504040204" pitchFamily="34" charset="0"/>
                </a:rPr>
                <a:t>” </a:t>
              </a:r>
              <a:r>
                <a:rPr lang="en-GB" sz="1050" dirty="0" smtClean="0">
                  <a:latin typeface="+mn-lt"/>
                  <a:ea typeface="Verdana" panose="020B0604030504040204" pitchFamily="34" charset="0"/>
                  <a:cs typeface="Verdana" panose="020B0604030504040204" pitchFamily="34" charset="0"/>
                </a:rPr>
                <a:t>Student, female.</a:t>
              </a:r>
              <a:endParaRPr lang="en-GB" sz="1050" dirty="0">
                <a:latin typeface="+mn-lt"/>
                <a:ea typeface="Verdana" panose="020B0604030504040204" pitchFamily="34" charset="0"/>
                <a:cs typeface="Verdana" panose="020B0604030504040204" pitchFamily="34" charset="0"/>
              </a:endParaRPr>
            </a:p>
          </p:txBody>
        </p:sp>
      </p:grpSp>
      <p:grpSp>
        <p:nvGrpSpPr>
          <p:cNvPr id="51" name="Group 50"/>
          <p:cNvGrpSpPr/>
          <p:nvPr/>
        </p:nvGrpSpPr>
        <p:grpSpPr>
          <a:xfrm>
            <a:off x="6351357" y="1579289"/>
            <a:ext cx="2659223" cy="1108352"/>
            <a:chOff x="4222717" y="3765034"/>
            <a:chExt cx="1781944" cy="870589"/>
          </a:xfrm>
        </p:grpSpPr>
        <p:grpSp>
          <p:nvGrpSpPr>
            <p:cNvPr id="52" name="Group 51"/>
            <p:cNvGrpSpPr/>
            <p:nvPr/>
          </p:nvGrpSpPr>
          <p:grpSpPr>
            <a:xfrm>
              <a:off x="4251168" y="3765034"/>
              <a:ext cx="1672419" cy="799759"/>
              <a:chOff x="4887276" y="2207737"/>
              <a:chExt cx="2229892" cy="861415"/>
            </a:xfrm>
          </p:grpSpPr>
          <p:sp>
            <p:nvSpPr>
              <p:cNvPr id="54" name="Rectangular Callout 53"/>
              <p:cNvSpPr/>
              <p:nvPr/>
            </p:nvSpPr>
            <p:spPr bwMode="auto">
              <a:xfrm>
                <a:off x="4887276" y="2207738"/>
                <a:ext cx="2229892" cy="861414"/>
              </a:xfrm>
              <a:prstGeom prst="wedgeRectCallout">
                <a:avLst>
                  <a:gd name="adj1" fmla="val 37374"/>
                  <a:gd name="adj2" fmla="val 66438"/>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55" name="Rectangle 54"/>
              <p:cNvSpPr/>
              <p:nvPr/>
            </p:nvSpPr>
            <p:spPr>
              <a:xfrm>
                <a:off x="4992189" y="2207737"/>
                <a:ext cx="2090231" cy="263024"/>
              </a:xfrm>
              <a:prstGeom prst="rect">
                <a:avLst/>
              </a:prstGeom>
            </p:spPr>
            <p:txBody>
              <a:bodyPr wrap="square">
                <a:spAutoFit/>
              </a:bodyPr>
              <a:lstStyle/>
              <a:p>
                <a:endParaRPr lang="en-GB" sz="1050" i="1" dirty="0" smtClean="0">
                  <a:latin typeface="+mn-lt"/>
                  <a:ea typeface="Verdana" panose="020B0604030504040204" pitchFamily="34" charset="0"/>
                  <a:cs typeface="Verdana" panose="020B0604030504040204" pitchFamily="34" charset="0"/>
                </a:endParaRPr>
              </a:p>
            </p:txBody>
          </p:sp>
        </p:grpSp>
        <p:sp>
          <p:nvSpPr>
            <p:cNvPr id="53" name="Rectangle 52"/>
            <p:cNvSpPr/>
            <p:nvPr/>
          </p:nvSpPr>
          <p:spPr>
            <a:xfrm>
              <a:off x="4222717" y="3793371"/>
              <a:ext cx="1781944" cy="842252"/>
            </a:xfrm>
            <a:prstGeom prst="rect">
              <a:avLst/>
            </a:prstGeom>
          </p:spPr>
          <p:txBody>
            <a:bodyPr wrap="square">
              <a:spAutoFit/>
            </a:bodyPr>
            <a:lstStyle/>
            <a:p>
              <a:r>
                <a:rPr lang="en-GB" sz="1050" i="1" dirty="0" smtClean="0">
                  <a:latin typeface="+mn-lt"/>
                </a:rPr>
                <a:t>“The </a:t>
              </a:r>
              <a:r>
                <a:rPr lang="en-GB" sz="1050" i="1" dirty="0">
                  <a:latin typeface="+mn-lt"/>
                </a:rPr>
                <a:t>staff bordered on </a:t>
              </a:r>
              <a:r>
                <a:rPr lang="en-GB" sz="1050" b="1" i="1" dirty="0">
                  <a:latin typeface="+mn-lt"/>
                </a:rPr>
                <a:t>rude</a:t>
              </a:r>
              <a:r>
                <a:rPr lang="en-GB" sz="1050" i="1" dirty="0">
                  <a:latin typeface="+mn-lt"/>
                </a:rPr>
                <a:t>, and </a:t>
              </a:r>
              <a:r>
                <a:rPr lang="en-GB" sz="1050" b="1" i="1" dirty="0">
                  <a:latin typeface="+mn-lt"/>
                </a:rPr>
                <a:t>the bureaucracy levels made it infinitely difficult to prove my </a:t>
              </a:r>
              <a:r>
                <a:rPr lang="en-GB" sz="1050" b="1" i="1" dirty="0" smtClean="0">
                  <a:latin typeface="+mn-lt"/>
                </a:rPr>
                <a:t>independence</a:t>
              </a:r>
              <a:r>
                <a:rPr lang="en-GB" sz="1050" i="1" dirty="0" smtClean="0">
                  <a:latin typeface="+mn-lt"/>
                </a:rPr>
                <a:t>” </a:t>
              </a:r>
              <a:r>
                <a:rPr lang="en-GB" sz="1050" dirty="0" smtClean="0">
                  <a:latin typeface="+mn-lt"/>
                </a:rPr>
                <a:t>Student, female</a:t>
              </a:r>
              <a:endParaRPr lang="en-GB" sz="1050" dirty="0">
                <a:latin typeface="+mn-lt"/>
              </a:endParaRPr>
            </a:p>
          </p:txBody>
        </p:sp>
      </p:grpSp>
      <p:pic>
        <p:nvPicPr>
          <p:cNvPr id="56"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8583320" y="2315900"/>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8656467" y="2949036"/>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7442877" y="4702812"/>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4724277" y="4969143"/>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p:cNvGrpSpPr/>
          <p:nvPr/>
        </p:nvGrpSpPr>
        <p:grpSpPr>
          <a:xfrm>
            <a:off x="3728650" y="3090140"/>
            <a:ext cx="2451940" cy="1465832"/>
            <a:chOff x="4655264" y="3799298"/>
            <a:chExt cx="3096344" cy="922577"/>
          </a:xfrm>
        </p:grpSpPr>
        <p:sp>
          <p:nvSpPr>
            <p:cNvPr id="61" name="Rectangular Callout 60"/>
            <p:cNvSpPr/>
            <p:nvPr/>
          </p:nvSpPr>
          <p:spPr bwMode="auto">
            <a:xfrm>
              <a:off x="4655264" y="3799298"/>
              <a:ext cx="3096344" cy="922577"/>
            </a:xfrm>
            <a:prstGeom prst="wedgeRectCallout">
              <a:avLst>
                <a:gd name="adj1" fmla="val -57206"/>
                <a:gd name="adj2" fmla="val -19150"/>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62" name="Rectangle 61"/>
            <p:cNvSpPr/>
            <p:nvPr/>
          </p:nvSpPr>
          <p:spPr>
            <a:xfrm>
              <a:off x="4655264" y="3828332"/>
              <a:ext cx="3043115" cy="819613"/>
            </a:xfrm>
            <a:prstGeom prst="rect">
              <a:avLst/>
            </a:prstGeom>
          </p:spPr>
          <p:txBody>
            <a:bodyPr wrap="square">
              <a:spAutoFit/>
            </a:bodyPr>
            <a:lstStyle/>
            <a:p>
              <a:r>
                <a:rPr lang="en-GB" sz="1050" i="1" dirty="0">
                  <a:latin typeface="+mn-lt"/>
                  <a:ea typeface="Verdana" panose="020B0604030504040204" pitchFamily="34" charset="0"/>
                  <a:cs typeface="Verdana" panose="020B0604030504040204" pitchFamily="34" charset="0"/>
                </a:rPr>
                <a:t>“I was given </a:t>
              </a:r>
              <a:r>
                <a:rPr lang="en-GB" sz="1050" b="1" i="1" dirty="0">
                  <a:latin typeface="+mn-lt"/>
                  <a:ea typeface="Verdana" panose="020B0604030504040204" pitchFamily="34" charset="0"/>
                  <a:cs typeface="Verdana" panose="020B0604030504040204" pitchFamily="34" charset="0"/>
                </a:rPr>
                <a:t>contradictory information </a:t>
              </a:r>
              <a:r>
                <a:rPr lang="en-GB" sz="1050" i="1" dirty="0">
                  <a:latin typeface="+mn-lt"/>
                  <a:ea typeface="Verdana" panose="020B0604030504040204" pitchFamily="34" charset="0"/>
                  <a:cs typeface="Verdana" panose="020B0604030504040204" pitchFamily="34" charset="0"/>
                </a:rPr>
                <a:t>and then told I wasn't able to be classed as an independent student due to the </a:t>
              </a:r>
              <a:r>
                <a:rPr lang="en-GB" sz="1050" b="1" i="1" dirty="0">
                  <a:latin typeface="+mn-lt"/>
                  <a:ea typeface="Verdana" panose="020B0604030504040204" pitchFamily="34" charset="0"/>
                  <a:cs typeface="Verdana" panose="020B0604030504040204" pitchFamily="34" charset="0"/>
                </a:rPr>
                <a:t>rigid nature of the guidelines </a:t>
              </a:r>
              <a:r>
                <a:rPr lang="en-GB" sz="1050" i="1" dirty="0">
                  <a:latin typeface="+mn-lt"/>
                  <a:ea typeface="Verdana" panose="020B0604030504040204" pitchFamily="34" charset="0"/>
                  <a:cs typeface="Verdana" panose="020B0604030504040204" pitchFamily="34" charset="0"/>
                </a:rPr>
                <a:t>that don't take into account personal situations.” </a:t>
              </a:r>
              <a:r>
                <a:rPr lang="en-GB" sz="1050" dirty="0" smtClean="0">
                  <a:latin typeface="+mn-lt"/>
                  <a:ea typeface="Verdana" panose="020B0604030504040204" pitchFamily="34" charset="0"/>
                  <a:cs typeface="Verdana" panose="020B0604030504040204" pitchFamily="34" charset="0"/>
                </a:rPr>
                <a:t>Student, male.</a:t>
              </a:r>
              <a:endParaRPr lang="en-GB" sz="1050" dirty="0">
                <a:latin typeface="+mn-lt"/>
                <a:ea typeface="Verdana" panose="020B0604030504040204" pitchFamily="34" charset="0"/>
                <a:cs typeface="Verdana" panose="020B0604030504040204" pitchFamily="34" charset="0"/>
              </a:endParaRPr>
            </a:p>
          </p:txBody>
        </p:sp>
      </p:grpSp>
      <p:pic>
        <p:nvPicPr>
          <p:cNvPr id="63"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5894836" y="4269134"/>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6834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418" y="6159525"/>
            <a:ext cx="7051451" cy="707886"/>
          </a:xfrm>
          <a:prstGeom prst="rect">
            <a:avLst/>
          </a:prstGeom>
          <a:noFill/>
        </p:spPr>
        <p:txBody>
          <a:bodyPr wrap="square" rtlCol="0">
            <a:spAutoFit/>
          </a:bodyPr>
          <a:lstStyle/>
          <a:p>
            <a:endParaRPr lang="en-GB" sz="1000" dirty="0">
              <a:latin typeface="+mn-lt"/>
            </a:endParaRPr>
          </a:p>
          <a:p>
            <a:r>
              <a:rPr lang="en-GB" sz="1000" dirty="0">
                <a:latin typeface="+mn-lt"/>
              </a:rPr>
              <a:t>Base: </a:t>
            </a:r>
            <a:r>
              <a:rPr lang="en-GB" sz="1000" dirty="0" smtClean="0">
                <a:latin typeface="+mn-lt"/>
              </a:rPr>
              <a:t>584 respondents</a:t>
            </a:r>
            <a:r>
              <a:rPr lang="en-GB" sz="1000" dirty="0">
                <a:latin typeface="+mn-lt"/>
              </a:rPr>
              <a:t>. </a:t>
            </a:r>
          </a:p>
          <a:p>
            <a:r>
              <a:rPr lang="en-GB" sz="1000" dirty="0">
                <a:latin typeface="+mn-lt"/>
              </a:rPr>
              <a:t> </a:t>
            </a:r>
          </a:p>
          <a:p>
            <a:pPr defTabSz="432000"/>
            <a:r>
              <a:rPr lang="en-GB" sz="1000" b="1" dirty="0">
                <a:latin typeface="+mn-lt"/>
              </a:rPr>
              <a:t>Q21. Can you explain your answer please? </a:t>
            </a:r>
          </a:p>
        </p:txBody>
      </p:sp>
      <p:sp>
        <p:nvSpPr>
          <p:cNvPr id="6" name="Title 1"/>
          <p:cNvSpPr>
            <a:spLocks noGrp="1"/>
          </p:cNvSpPr>
          <p:nvPr>
            <p:ph type="ctrTitle"/>
          </p:nvPr>
        </p:nvSpPr>
        <p:spPr>
          <a:xfrm>
            <a:off x="467544" y="508598"/>
            <a:ext cx="8058144"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The complex nature of the process and the lack of comprehension leads to a delay in a payment. The inherent stress has further negative ramifications, such as the possibilities of leaving their course.  There is a sense that there is a lack of compassion from the system</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6171480" y="1605168"/>
            <a:ext cx="2710048" cy="1826645"/>
            <a:chOff x="8719785" y="3433020"/>
            <a:chExt cx="2272791" cy="2135167"/>
          </a:xfrm>
        </p:grpSpPr>
        <p:sp>
          <p:nvSpPr>
            <p:cNvPr id="30" name="Rectangle 29"/>
            <p:cNvSpPr/>
            <p:nvPr/>
          </p:nvSpPr>
          <p:spPr>
            <a:xfrm>
              <a:off x="8783721" y="3478375"/>
              <a:ext cx="2208855" cy="1907177"/>
            </a:xfrm>
            <a:prstGeom prst="rect">
              <a:avLst/>
            </a:prstGeom>
          </p:spPr>
          <p:txBody>
            <a:bodyPr wrap="square">
              <a:spAutoFit/>
            </a:bodyPr>
            <a:lstStyle/>
            <a:p>
              <a:r>
                <a:rPr lang="en-GB" sz="1050" i="1" dirty="0">
                  <a:latin typeface="+mn-lt"/>
                  <a:ea typeface="Verdana" panose="020B0604030504040204" pitchFamily="34" charset="0"/>
                  <a:cs typeface="Verdana" panose="020B0604030504040204" pitchFamily="34" charset="0"/>
                </a:rPr>
                <a:t>“For someone like me who is </a:t>
              </a:r>
              <a:r>
                <a:rPr lang="en-GB" sz="1050" b="1" i="1" dirty="0">
                  <a:latin typeface="+mn-lt"/>
                  <a:ea typeface="Verdana" panose="020B0604030504040204" pitchFamily="34" charset="0"/>
                  <a:cs typeface="Verdana" panose="020B0604030504040204" pitchFamily="34" charset="0"/>
                </a:rPr>
                <a:t>embarrassed and ashamed </a:t>
              </a:r>
              <a:r>
                <a:rPr lang="en-GB" sz="1050" i="1" dirty="0">
                  <a:latin typeface="+mn-lt"/>
                  <a:ea typeface="Verdana" panose="020B0604030504040204" pitchFamily="34" charset="0"/>
                  <a:cs typeface="Verdana" panose="020B0604030504040204" pitchFamily="34" charset="0"/>
                </a:rPr>
                <a:t>that neither parent wants any contact with myself the process of having to ask others to evidence the estrangement for student finance, and explain the </a:t>
              </a:r>
              <a:r>
                <a:rPr lang="en-GB" sz="1050" b="1" i="1" dirty="0">
                  <a:latin typeface="+mn-lt"/>
                  <a:ea typeface="Verdana" panose="020B0604030504040204" pitchFamily="34" charset="0"/>
                  <a:cs typeface="Verdana" panose="020B0604030504040204" pitchFamily="34" charset="0"/>
                </a:rPr>
                <a:t>intimate details </a:t>
              </a:r>
              <a:r>
                <a:rPr lang="en-GB" sz="1050" i="1" dirty="0">
                  <a:latin typeface="+mn-lt"/>
                  <a:ea typeface="Verdana" panose="020B0604030504040204" pitchFamily="34" charset="0"/>
                  <a:cs typeface="Verdana" panose="020B0604030504040204" pitchFamily="34" charset="0"/>
                </a:rPr>
                <a:t>of the estrangement to yourselves is </a:t>
              </a:r>
              <a:r>
                <a:rPr lang="en-GB" sz="1050" b="1" i="1" dirty="0">
                  <a:latin typeface="+mn-lt"/>
                  <a:ea typeface="Verdana" panose="020B0604030504040204" pitchFamily="34" charset="0"/>
                  <a:cs typeface="Verdana" panose="020B0604030504040204" pitchFamily="34" charset="0"/>
                </a:rPr>
                <a:t>completely humiliating and degrading</a:t>
              </a:r>
              <a:r>
                <a:rPr lang="en-GB" sz="1050" i="1" dirty="0" smtClean="0">
                  <a:latin typeface="+mn-lt"/>
                  <a:ea typeface="Verdana" panose="020B0604030504040204" pitchFamily="34" charset="0"/>
                  <a:cs typeface="Verdana" panose="020B0604030504040204" pitchFamily="34" charset="0"/>
                </a:rPr>
                <a:t>.” </a:t>
              </a:r>
              <a:r>
                <a:rPr lang="en-GB" sz="1050" dirty="0" smtClean="0">
                  <a:latin typeface="+mn-lt"/>
                  <a:ea typeface="Verdana" panose="020B0604030504040204" pitchFamily="34" charset="0"/>
                  <a:cs typeface="Verdana" panose="020B0604030504040204" pitchFamily="34" charset="0"/>
                </a:rPr>
                <a:t>Student, female</a:t>
              </a:r>
              <a:r>
                <a:rPr lang="en-GB" sz="1050" i="1" dirty="0" smtClean="0">
                  <a:latin typeface="+mn-lt"/>
                  <a:ea typeface="Verdana" panose="020B0604030504040204" pitchFamily="34" charset="0"/>
                  <a:cs typeface="Verdana" panose="020B0604030504040204" pitchFamily="34" charset="0"/>
                </a:rPr>
                <a:t>.</a:t>
              </a:r>
              <a:endParaRPr lang="en-GB" sz="1050" i="1" dirty="0">
                <a:latin typeface="+mn-lt"/>
                <a:ea typeface="Verdana" panose="020B0604030504040204" pitchFamily="34" charset="0"/>
                <a:cs typeface="Verdana" panose="020B0604030504040204" pitchFamily="34" charset="0"/>
              </a:endParaRPr>
            </a:p>
          </p:txBody>
        </p:sp>
        <p:sp>
          <p:nvSpPr>
            <p:cNvPr id="40" name="Rectangular Callout 39"/>
            <p:cNvSpPr/>
            <p:nvPr/>
          </p:nvSpPr>
          <p:spPr bwMode="auto">
            <a:xfrm>
              <a:off x="8719785" y="3433020"/>
              <a:ext cx="2252977" cy="2135167"/>
            </a:xfrm>
            <a:prstGeom prst="wedgeRectCallout">
              <a:avLst>
                <a:gd name="adj1" fmla="val 37292"/>
                <a:gd name="adj2" fmla="val 55769"/>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grpSp>
      <p:grpSp>
        <p:nvGrpSpPr>
          <p:cNvPr id="11" name="Group 10"/>
          <p:cNvGrpSpPr/>
          <p:nvPr/>
        </p:nvGrpSpPr>
        <p:grpSpPr>
          <a:xfrm>
            <a:off x="6084777" y="3623624"/>
            <a:ext cx="2979912" cy="1850336"/>
            <a:chOff x="2843808" y="2199962"/>
            <a:chExt cx="2866461" cy="1359894"/>
          </a:xfrm>
        </p:grpSpPr>
        <p:grpSp>
          <p:nvGrpSpPr>
            <p:cNvPr id="37" name="Group 36"/>
            <p:cNvGrpSpPr/>
            <p:nvPr/>
          </p:nvGrpSpPr>
          <p:grpSpPr>
            <a:xfrm>
              <a:off x="2843808" y="2199962"/>
              <a:ext cx="2866461" cy="1359894"/>
              <a:chOff x="3980045" y="4667564"/>
              <a:chExt cx="3821948" cy="1834896"/>
            </a:xfrm>
          </p:grpSpPr>
          <p:sp>
            <p:nvSpPr>
              <p:cNvPr id="38" name="Rectangular Callout 37"/>
              <p:cNvSpPr/>
              <p:nvPr/>
            </p:nvSpPr>
            <p:spPr bwMode="auto">
              <a:xfrm>
                <a:off x="3980045" y="4667564"/>
                <a:ext cx="3821948" cy="1834896"/>
              </a:xfrm>
              <a:prstGeom prst="wedgeRectCallout">
                <a:avLst>
                  <a:gd name="adj1" fmla="val 33469"/>
                  <a:gd name="adj2" fmla="val 57699"/>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39" name="Rectangle 38"/>
              <p:cNvSpPr/>
              <p:nvPr/>
            </p:nvSpPr>
            <p:spPr>
              <a:xfrm>
                <a:off x="4091248" y="4791040"/>
                <a:ext cx="3599543" cy="281198"/>
              </a:xfrm>
              <a:prstGeom prst="rect">
                <a:avLst/>
              </a:prstGeom>
            </p:spPr>
            <p:txBody>
              <a:bodyPr wrap="square">
                <a:spAutoFit/>
              </a:bodyPr>
              <a:lstStyle/>
              <a:p>
                <a:endParaRPr lang="en-GB" sz="1050" i="1" dirty="0">
                  <a:latin typeface="+mn-lt"/>
                  <a:ea typeface="Verdana" panose="020B0604030504040204" pitchFamily="34" charset="0"/>
                  <a:cs typeface="Verdana" panose="020B0604030504040204" pitchFamily="34" charset="0"/>
                </a:endParaRPr>
              </a:p>
            </p:txBody>
          </p:sp>
        </p:grpSp>
        <p:sp>
          <p:nvSpPr>
            <p:cNvPr id="9" name="Rectangle 8"/>
            <p:cNvSpPr/>
            <p:nvPr/>
          </p:nvSpPr>
          <p:spPr>
            <a:xfrm>
              <a:off x="2927210" y="2260095"/>
              <a:ext cx="2752349" cy="1232035"/>
            </a:xfrm>
            <a:prstGeom prst="rect">
              <a:avLst/>
            </a:prstGeom>
          </p:spPr>
          <p:txBody>
            <a:bodyPr wrap="square">
              <a:spAutoFit/>
            </a:bodyPr>
            <a:lstStyle/>
            <a:p>
              <a:r>
                <a:rPr lang="en-GB" sz="1050" i="1" dirty="0">
                  <a:latin typeface="+mn-lt"/>
                </a:rPr>
                <a:t>“I had to </a:t>
              </a:r>
              <a:r>
                <a:rPr lang="en-GB" sz="1050" b="1" i="1" dirty="0">
                  <a:latin typeface="+mn-lt"/>
                </a:rPr>
                <a:t>prove when first applying </a:t>
              </a:r>
              <a:r>
                <a:rPr lang="en-GB" sz="1050" i="1" dirty="0">
                  <a:latin typeface="+mn-lt"/>
                </a:rPr>
                <a:t>that I was estranged from my parents and no chance of reconciliation in the future, yet I </a:t>
              </a:r>
              <a:r>
                <a:rPr lang="en-GB" sz="1050" b="1" i="1" dirty="0">
                  <a:latin typeface="+mn-lt"/>
                </a:rPr>
                <a:t>had to provide new evidence every year</a:t>
              </a:r>
              <a:r>
                <a:rPr lang="en-GB" sz="1050" i="1" dirty="0">
                  <a:latin typeface="+mn-lt"/>
                </a:rPr>
                <a:t>. This meant a </a:t>
              </a:r>
              <a:r>
                <a:rPr lang="en-GB" sz="1050" b="1" i="1" dirty="0">
                  <a:latin typeface="+mn-lt"/>
                </a:rPr>
                <a:t>delay in my payments </a:t>
              </a:r>
              <a:r>
                <a:rPr lang="en-GB" sz="1050" i="1" dirty="0">
                  <a:latin typeface="+mn-lt"/>
                </a:rPr>
                <a:t>for the start of my second year which left me </a:t>
              </a:r>
              <a:r>
                <a:rPr lang="en-GB" sz="1050" b="1" i="1" dirty="0">
                  <a:latin typeface="+mn-lt"/>
                </a:rPr>
                <a:t>becoming very ill </a:t>
              </a:r>
              <a:r>
                <a:rPr lang="en-GB" sz="1050" i="1" dirty="0">
                  <a:latin typeface="+mn-lt"/>
                </a:rPr>
                <a:t>and in a </a:t>
              </a:r>
              <a:r>
                <a:rPr lang="en-GB" sz="1050" b="1" i="1" dirty="0">
                  <a:latin typeface="+mn-lt"/>
                </a:rPr>
                <a:t>bad situation financially</a:t>
              </a:r>
              <a:r>
                <a:rPr lang="en-GB" sz="1050" i="1" dirty="0" smtClean="0">
                  <a:latin typeface="+mn-lt"/>
                </a:rPr>
                <a:t>.” </a:t>
              </a:r>
              <a:r>
                <a:rPr lang="en-GB" sz="1050" dirty="0" smtClean="0">
                  <a:latin typeface="+mn-lt"/>
                </a:rPr>
                <a:t>Student, female.</a:t>
              </a:r>
              <a:endParaRPr lang="en-GB" sz="1050" dirty="0">
                <a:latin typeface="+mn-lt"/>
              </a:endParaRPr>
            </a:p>
          </p:txBody>
        </p:sp>
      </p:grpSp>
      <p:sp>
        <p:nvSpPr>
          <p:cNvPr id="44" name="Parallelogram 11"/>
          <p:cNvSpPr>
            <a:spLocks noChangeArrowheads="1"/>
          </p:cNvSpPr>
          <p:nvPr/>
        </p:nvSpPr>
        <p:spPr bwMode="auto">
          <a:xfrm>
            <a:off x="120400" y="2193246"/>
            <a:ext cx="3190582" cy="3465337"/>
          </a:xfrm>
          <a:prstGeom prst="parallelogram">
            <a:avLst>
              <a:gd name="adj" fmla="val 9969"/>
            </a:avLst>
          </a:prstGeom>
          <a:solidFill>
            <a:srgbClr val="FF66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Delayed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payment</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Lack of help with process</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Stressful / distressing</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Sharing sensitive information</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Unsympathetic system</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Did not fit my situation</a:t>
            </a:r>
          </a:p>
        </p:txBody>
      </p:sp>
      <p:sp>
        <p:nvSpPr>
          <p:cNvPr id="45" name="TextBox 4"/>
          <p:cNvSpPr txBox="1">
            <a:spLocks noChangeArrowheads="1"/>
          </p:cNvSpPr>
          <p:nvPr/>
        </p:nvSpPr>
        <p:spPr bwMode="auto">
          <a:xfrm>
            <a:off x="10574" y="1551938"/>
            <a:ext cx="3725864"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Experiencing of accessing information (2/2)</a:t>
            </a:r>
            <a:endParaRPr lang="en-GB" sz="1200" dirty="0">
              <a:solidFill>
                <a:srgbClr val="425563"/>
              </a:solidFill>
              <a:latin typeface="Verdana" pitchFamily="34" charset="0"/>
            </a:endParaRPr>
          </a:p>
        </p:txBody>
      </p:sp>
      <p:pic>
        <p:nvPicPr>
          <p:cNvPr id="46"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8555662" y="3067367"/>
            <a:ext cx="276382" cy="2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7"/>
          <p:cNvGrpSpPr/>
          <p:nvPr/>
        </p:nvGrpSpPr>
        <p:grpSpPr>
          <a:xfrm>
            <a:off x="3488188" y="1929394"/>
            <a:ext cx="2541811" cy="2219941"/>
            <a:chOff x="2843808" y="2199962"/>
            <a:chExt cx="2866461" cy="1359894"/>
          </a:xfrm>
        </p:grpSpPr>
        <p:grpSp>
          <p:nvGrpSpPr>
            <p:cNvPr id="49" name="Group 48"/>
            <p:cNvGrpSpPr/>
            <p:nvPr/>
          </p:nvGrpSpPr>
          <p:grpSpPr>
            <a:xfrm>
              <a:off x="2843808" y="2199962"/>
              <a:ext cx="2866461" cy="1359894"/>
              <a:chOff x="3980045" y="4667564"/>
              <a:chExt cx="3821948" cy="1834896"/>
            </a:xfrm>
          </p:grpSpPr>
          <p:sp>
            <p:nvSpPr>
              <p:cNvPr id="51" name="Rectangular Callout 50"/>
              <p:cNvSpPr/>
              <p:nvPr/>
            </p:nvSpPr>
            <p:spPr bwMode="auto">
              <a:xfrm>
                <a:off x="3980045" y="4667564"/>
                <a:ext cx="3821948" cy="1834896"/>
              </a:xfrm>
              <a:prstGeom prst="wedgeRectCallout">
                <a:avLst>
                  <a:gd name="adj1" fmla="val -26558"/>
                  <a:gd name="adj2" fmla="val 54654"/>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52" name="Rectangle 51"/>
              <p:cNvSpPr/>
              <p:nvPr/>
            </p:nvSpPr>
            <p:spPr>
              <a:xfrm>
                <a:off x="4091248" y="4791040"/>
                <a:ext cx="3599543" cy="281198"/>
              </a:xfrm>
              <a:prstGeom prst="rect">
                <a:avLst/>
              </a:prstGeom>
            </p:spPr>
            <p:txBody>
              <a:bodyPr wrap="square">
                <a:spAutoFit/>
              </a:bodyPr>
              <a:lstStyle/>
              <a:p>
                <a:endParaRPr lang="en-GB" sz="1050" i="1" dirty="0">
                  <a:latin typeface="+mn-lt"/>
                  <a:ea typeface="Verdana" panose="020B0604030504040204" pitchFamily="34" charset="0"/>
                  <a:cs typeface="Verdana" panose="020B0604030504040204" pitchFamily="34" charset="0"/>
                </a:endParaRPr>
              </a:p>
            </p:txBody>
          </p:sp>
        </p:grpSp>
        <p:sp>
          <p:nvSpPr>
            <p:cNvPr id="50" name="Rectangle 49"/>
            <p:cNvSpPr/>
            <p:nvPr/>
          </p:nvSpPr>
          <p:spPr>
            <a:xfrm>
              <a:off x="2927210" y="2260095"/>
              <a:ext cx="2752349" cy="1255403"/>
            </a:xfrm>
            <a:prstGeom prst="rect">
              <a:avLst/>
            </a:prstGeom>
          </p:spPr>
          <p:txBody>
            <a:bodyPr wrap="square">
              <a:spAutoFit/>
            </a:bodyPr>
            <a:lstStyle/>
            <a:p>
              <a:r>
                <a:rPr lang="en-GB" sz="1050" i="1" dirty="0">
                  <a:latin typeface="+mn-lt"/>
                </a:rPr>
                <a:t>“It is </a:t>
              </a:r>
              <a:r>
                <a:rPr lang="en-GB" sz="1050" b="1" i="1" dirty="0">
                  <a:latin typeface="+mn-lt"/>
                </a:rPr>
                <a:t>impossible to apply for estrangement when social workers or </a:t>
              </a:r>
              <a:r>
                <a:rPr lang="en-GB" sz="1050" b="1" i="1" dirty="0" smtClean="0">
                  <a:latin typeface="+mn-lt"/>
                </a:rPr>
                <a:t>'professionals</a:t>
              </a:r>
              <a:r>
                <a:rPr lang="en-GB" sz="1050" b="1" i="1" dirty="0">
                  <a:latin typeface="+mn-lt"/>
                </a:rPr>
                <a:t>' </a:t>
              </a:r>
              <a:r>
                <a:rPr lang="en-GB" sz="1050" i="1" dirty="0">
                  <a:latin typeface="+mn-lt"/>
                </a:rPr>
                <a:t>have not been involved.  The entire process was </a:t>
              </a:r>
              <a:r>
                <a:rPr lang="en-GB" sz="1050" b="1" i="1" dirty="0">
                  <a:latin typeface="+mn-lt"/>
                </a:rPr>
                <a:t>embarrassing</a:t>
              </a:r>
              <a:r>
                <a:rPr lang="en-GB" sz="1050" i="1" dirty="0">
                  <a:latin typeface="+mn-lt"/>
                </a:rPr>
                <a:t> after sending off evidence for it then to be declined and to be </a:t>
              </a:r>
              <a:r>
                <a:rPr lang="en-GB" sz="1050" b="1" i="1" dirty="0">
                  <a:latin typeface="+mn-lt"/>
                </a:rPr>
                <a:t>asked for more</a:t>
              </a:r>
              <a:r>
                <a:rPr lang="en-GB" sz="1050" i="1" dirty="0">
                  <a:latin typeface="+mn-lt"/>
                </a:rPr>
                <a:t>, the 'more' part was never </a:t>
              </a:r>
              <a:r>
                <a:rPr lang="en-GB" sz="1050" i="1" dirty="0" smtClean="0">
                  <a:latin typeface="+mn-lt"/>
                </a:rPr>
                <a:t>explained…there </a:t>
              </a:r>
              <a:r>
                <a:rPr lang="en-GB" sz="1050" i="1" dirty="0">
                  <a:latin typeface="+mn-lt"/>
                </a:rPr>
                <a:t>was </a:t>
              </a:r>
              <a:r>
                <a:rPr lang="en-GB" sz="1050" b="1" i="1" dirty="0">
                  <a:latin typeface="+mn-lt"/>
                </a:rPr>
                <a:t>no assistance or compassion</a:t>
              </a:r>
              <a:r>
                <a:rPr lang="en-GB" sz="1050" i="1" dirty="0">
                  <a:latin typeface="+mn-lt"/>
                </a:rPr>
                <a:t>.” </a:t>
              </a:r>
              <a:r>
                <a:rPr lang="en-GB" sz="1050" dirty="0" smtClean="0">
                  <a:latin typeface="+mn-lt"/>
                </a:rPr>
                <a:t>Student, female.</a:t>
              </a:r>
              <a:endParaRPr lang="en-GB" sz="1050" dirty="0">
                <a:latin typeface="+mn-lt"/>
              </a:endParaRPr>
            </a:p>
          </p:txBody>
        </p:sp>
      </p:grpSp>
      <p:grpSp>
        <p:nvGrpSpPr>
          <p:cNvPr id="53" name="Group 52"/>
          <p:cNvGrpSpPr/>
          <p:nvPr/>
        </p:nvGrpSpPr>
        <p:grpSpPr>
          <a:xfrm>
            <a:off x="3249414" y="4350503"/>
            <a:ext cx="2736304" cy="1039507"/>
            <a:chOff x="2843808" y="2199962"/>
            <a:chExt cx="2866461" cy="1359894"/>
          </a:xfrm>
        </p:grpSpPr>
        <p:grpSp>
          <p:nvGrpSpPr>
            <p:cNvPr id="54" name="Group 53"/>
            <p:cNvGrpSpPr/>
            <p:nvPr/>
          </p:nvGrpSpPr>
          <p:grpSpPr>
            <a:xfrm>
              <a:off x="2843808" y="2199962"/>
              <a:ext cx="2866461" cy="1359894"/>
              <a:chOff x="3980045" y="4667564"/>
              <a:chExt cx="3821948" cy="1834896"/>
            </a:xfrm>
          </p:grpSpPr>
          <p:sp>
            <p:nvSpPr>
              <p:cNvPr id="56" name="Rectangular Callout 55"/>
              <p:cNvSpPr/>
              <p:nvPr/>
            </p:nvSpPr>
            <p:spPr bwMode="auto">
              <a:xfrm>
                <a:off x="3980045" y="4667564"/>
                <a:ext cx="3821948" cy="1834896"/>
              </a:xfrm>
              <a:prstGeom prst="wedgeRectCallout">
                <a:avLst>
                  <a:gd name="adj1" fmla="val -28178"/>
                  <a:gd name="adj2" fmla="val 66158"/>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57" name="Rectangle 56"/>
              <p:cNvSpPr/>
              <p:nvPr/>
            </p:nvSpPr>
            <p:spPr>
              <a:xfrm>
                <a:off x="4091248" y="4791040"/>
                <a:ext cx="3599543" cy="281198"/>
              </a:xfrm>
              <a:prstGeom prst="rect">
                <a:avLst/>
              </a:prstGeom>
            </p:spPr>
            <p:txBody>
              <a:bodyPr wrap="square">
                <a:spAutoFit/>
              </a:bodyPr>
              <a:lstStyle/>
              <a:p>
                <a:endParaRPr lang="en-GB" sz="1050" i="1" dirty="0">
                  <a:latin typeface="+mn-lt"/>
                  <a:ea typeface="Verdana" panose="020B0604030504040204" pitchFamily="34" charset="0"/>
                  <a:cs typeface="Verdana" panose="020B0604030504040204" pitchFamily="34" charset="0"/>
                </a:endParaRPr>
              </a:p>
            </p:txBody>
          </p:sp>
        </p:grpSp>
        <p:sp>
          <p:nvSpPr>
            <p:cNvPr id="55" name="Rectangle 54"/>
            <p:cNvSpPr/>
            <p:nvPr/>
          </p:nvSpPr>
          <p:spPr>
            <a:xfrm>
              <a:off x="2927210" y="2260095"/>
              <a:ext cx="2752349" cy="661631"/>
            </a:xfrm>
            <a:prstGeom prst="rect">
              <a:avLst/>
            </a:prstGeom>
          </p:spPr>
          <p:txBody>
            <a:bodyPr wrap="square">
              <a:spAutoFit/>
            </a:bodyPr>
            <a:lstStyle/>
            <a:p>
              <a:r>
                <a:rPr lang="en-GB" sz="1050" i="1" dirty="0">
                  <a:latin typeface="+mn-lt"/>
                </a:rPr>
                <a:t>“Had to resort to an </a:t>
              </a:r>
              <a:r>
                <a:rPr lang="en-GB" sz="1050" b="1" i="1" dirty="0">
                  <a:latin typeface="+mn-lt"/>
                </a:rPr>
                <a:t>overdraft</a:t>
              </a:r>
              <a:r>
                <a:rPr lang="en-GB" sz="1050" i="1" dirty="0">
                  <a:latin typeface="+mn-lt"/>
                </a:rPr>
                <a:t> and go from </a:t>
              </a:r>
              <a:r>
                <a:rPr lang="en-GB" sz="1050" i="1" dirty="0" smtClean="0">
                  <a:latin typeface="+mn-lt"/>
                </a:rPr>
                <a:t>September </a:t>
              </a:r>
              <a:r>
                <a:rPr lang="en-GB" sz="1050" i="1" dirty="0">
                  <a:latin typeface="+mn-lt"/>
                </a:rPr>
                <a:t>to the end of </a:t>
              </a:r>
              <a:r>
                <a:rPr lang="en-GB" sz="1050" i="1" dirty="0" smtClean="0">
                  <a:latin typeface="+mn-lt"/>
                </a:rPr>
                <a:t>April </a:t>
              </a:r>
              <a:r>
                <a:rPr lang="en-GB" sz="1050" i="1" dirty="0">
                  <a:latin typeface="+mn-lt"/>
                </a:rPr>
                <a:t>with </a:t>
              </a:r>
              <a:r>
                <a:rPr lang="en-GB" sz="1050" b="1" i="1" dirty="0">
                  <a:latin typeface="+mn-lt"/>
                </a:rPr>
                <a:t>no student loans, no grants and two terms worth of rent to pay</a:t>
              </a:r>
              <a:r>
                <a:rPr lang="en-GB" sz="1050" i="1" dirty="0">
                  <a:latin typeface="+mn-lt"/>
                </a:rPr>
                <a:t>.” </a:t>
              </a:r>
              <a:r>
                <a:rPr lang="en-GB" sz="1050" dirty="0" smtClean="0">
                  <a:latin typeface="+mn-lt"/>
                </a:rPr>
                <a:t>Student, female.</a:t>
              </a:r>
              <a:endParaRPr lang="en-GB" sz="1050" dirty="0">
                <a:latin typeface="+mn-lt"/>
              </a:endParaRPr>
            </a:p>
          </p:txBody>
        </p:sp>
      </p:grpSp>
      <p:grpSp>
        <p:nvGrpSpPr>
          <p:cNvPr id="58" name="Group 57"/>
          <p:cNvGrpSpPr/>
          <p:nvPr/>
        </p:nvGrpSpPr>
        <p:grpSpPr>
          <a:xfrm>
            <a:off x="4354998" y="5544118"/>
            <a:ext cx="2707027" cy="1094848"/>
            <a:chOff x="2843808" y="2199962"/>
            <a:chExt cx="2866461" cy="1359894"/>
          </a:xfrm>
        </p:grpSpPr>
        <p:grpSp>
          <p:nvGrpSpPr>
            <p:cNvPr id="59" name="Group 58"/>
            <p:cNvGrpSpPr/>
            <p:nvPr/>
          </p:nvGrpSpPr>
          <p:grpSpPr>
            <a:xfrm>
              <a:off x="2843808" y="2199962"/>
              <a:ext cx="2866461" cy="1359894"/>
              <a:chOff x="3980045" y="4667564"/>
              <a:chExt cx="3821948" cy="1834896"/>
            </a:xfrm>
          </p:grpSpPr>
          <p:sp>
            <p:nvSpPr>
              <p:cNvPr id="61" name="Rectangular Callout 60"/>
              <p:cNvSpPr/>
              <p:nvPr/>
            </p:nvSpPr>
            <p:spPr bwMode="auto">
              <a:xfrm>
                <a:off x="3980045" y="4667564"/>
                <a:ext cx="3821948" cy="1834896"/>
              </a:xfrm>
              <a:prstGeom prst="wedgeRectCallout">
                <a:avLst>
                  <a:gd name="adj1" fmla="val -28178"/>
                  <a:gd name="adj2" fmla="val 66158"/>
                </a:avLst>
              </a:prstGeom>
              <a:noFill/>
              <a:ln w="9525" cap="flat" cmpd="sng" algn="ctr">
                <a:solidFill>
                  <a:srgbClr val="9332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050" b="1" i="1" dirty="0">
                  <a:solidFill>
                    <a:schemeClr val="bg1"/>
                  </a:solidFill>
                  <a:latin typeface="+mn-lt"/>
                </a:endParaRPr>
              </a:p>
            </p:txBody>
          </p:sp>
          <p:sp>
            <p:nvSpPr>
              <p:cNvPr id="62" name="Rectangle 61"/>
              <p:cNvSpPr/>
              <p:nvPr/>
            </p:nvSpPr>
            <p:spPr>
              <a:xfrm>
                <a:off x="4091248" y="4791040"/>
                <a:ext cx="3599543" cy="281198"/>
              </a:xfrm>
              <a:prstGeom prst="rect">
                <a:avLst/>
              </a:prstGeom>
            </p:spPr>
            <p:txBody>
              <a:bodyPr wrap="square">
                <a:spAutoFit/>
              </a:bodyPr>
              <a:lstStyle/>
              <a:p>
                <a:endParaRPr lang="en-GB" sz="1050" i="1" dirty="0">
                  <a:latin typeface="+mn-lt"/>
                  <a:ea typeface="Verdana" panose="020B0604030504040204" pitchFamily="34" charset="0"/>
                  <a:cs typeface="Verdana" panose="020B0604030504040204" pitchFamily="34" charset="0"/>
                </a:endParaRPr>
              </a:p>
            </p:txBody>
          </p:sp>
        </p:grpSp>
        <p:sp>
          <p:nvSpPr>
            <p:cNvPr id="60" name="Rectangle 59"/>
            <p:cNvSpPr/>
            <p:nvPr/>
          </p:nvSpPr>
          <p:spPr>
            <a:xfrm>
              <a:off x="2927210" y="2260095"/>
              <a:ext cx="2752349" cy="661631"/>
            </a:xfrm>
            <a:prstGeom prst="rect">
              <a:avLst/>
            </a:prstGeom>
          </p:spPr>
          <p:txBody>
            <a:bodyPr wrap="square">
              <a:spAutoFit/>
            </a:bodyPr>
            <a:lstStyle/>
            <a:p>
              <a:r>
                <a:rPr lang="en-GB" sz="1050" i="1" dirty="0">
                  <a:latin typeface="+mn-lt"/>
                </a:rPr>
                <a:t>“I had to </a:t>
              </a:r>
              <a:r>
                <a:rPr lang="en-GB" sz="1050" b="1" i="1" dirty="0">
                  <a:latin typeface="+mn-lt"/>
                </a:rPr>
                <a:t>beg and plead </a:t>
              </a:r>
              <a:r>
                <a:rPr lang="en-GB" sz="1050" i="1" dirty="0">
                  <a:latin typeface="+mn-lt"/>
                </a:rPr>
                <a:t>for my </a:t>
              </a:r>
              <a:r>
                <a:rPr lang="en-GB" sz="1050" i="1" dirty="0" smtClean="0">
                  <a:latin typeface="+mn-lt"/>
                </a:rPr>
                <a:t>money. </a:t>
              </a:r>
              <a:r>
                <a:rPr lang="en-GB" sz="1050" i="1" dirty="0">
                  <a:latin typeface="+mn-lt"/>
                </a:rPr>
                <a:t>I </a:t>
              </a:r>
              <a:r>
                <a:rPr lang="en-GB" sz="1050" b="1" i="1" dirty="0">
                  <a:latin typeface="+mn-lt"/>
                </a:rPr>
                <a:t>almost had to cancel my course </a:t>
              </a:r>
              <a:r>
                <a:rPr lang="en-GB" sz="1050" i="1" dirty="0">
                  <a:latin typeface="+mn-lt"/>
                </a:rPr>
                <a:t>as you hadn't paid my uni. I ended up crying myself to sleep with how difficult it was..” </a:t>
              </a:r>
              <a:r>
                <a:rPr lang="en-GB" sz="1050" dirty="0" smtClean="0">
                  <a:latin typeface="+mn-lt"/>
                </a:rPr>
                <a:t>Student, female.</a:t>
              </a:r>
              <a:endParaRPr lang="en-GB" sz="1050" dirty="0">
                <a:latin typeface="+mn-lt"/>
              </a:endParaRPr>
            </a:p>
          </p:txBody>
        </p:sp>
      </p:grpSp>
      <p:pic>
        <p:nvPicPr>
          <p:cNvPr id="63"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5679116" y="3835883"/>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8701604" y="5136836"/>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5679116" y="5104400"/>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6" descr="Red cro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53" t="26996" r="29982" b="23998"/>
          <a:stretch/>
        </p:blipFill>
        <p:spPr bwMode="auto">
          <a:xfrm>
            <a:off x="6756641" y="6351084"/>
            <a:ext cx="276382" cy="2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142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Application experience </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2533688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600" b="1" kern="1200" dirty="0" smtClean="0">
                <a:solidFill>
                  <a:prstClr val="white"/>
                </a:solidFill>
                <a:ea typeface="+mj-ea"/>
              </a:rPr>
              <a:t>Introduction</a:t>
            </a:r>
            <a:r>
              <a:rPr lang="en-GB" sz="1600" b="1" kern="1200" dirty="0">
                <a:solidFill>
                  <a:prstClr val="white"/>
                </a:solidFill>
                <a:ea typeface="+mj-ea"/>
              </a:rPr>
              <a:t/>
            </a:r>
            <a:br>
              <a:rPr lang="en-GB" sz="1600" b="1" kern="1200" dirty="0">
                <a:solidFill>
                  <a:prstClr val="white"/>
                </a:solidFill>
                <a:ea typeface="+mj-ea"/>
              </a:rPr>
            </a:br>
            <a:r>
              <a:rPr lang="en-GB" sz="1600" kern="1200" dirty="0">
                <a:solidFill>
                  <a:prstClr val="white"/>
                </a:solidFill>
                <a:ea typeface="+mj-ea"/>
              </a:rPr>
              <a:t>M</a:t>
            </a:r>
            <a:r>
              <a:rPr lang="en-GB" sz="1600" kern="1200" dirty="0" smtClean="0">
                <a:solidFill>
                  <a:prstClr val="white"/>
                </a:solidFill>
                <a:ea typeface="+mj-ea"/>
              </a:rPr>
              <a:t>ethodology and survey details</a:t>
            </a:r>
            <a:endParaRPr lang="en-GB" sz="1600" b="1" kern="1200" dirty="0">
              <a:solidFill>
                <a:prstClr val="white"/>
              </a:solidFill>
              <a:ea typeface="+mj-ea"/>
            </a:endParaRPr>
          </a:p>
        </p:txBody>
      </p:sp>
      <p:sp>
        <p:nvSpPr>
          <p:cNvPr id="14338" name="Parallelogram 3"/>
          <p:cNvSpPr>
            <a:spLocks noChangeArrowheads="1"/>
          </p:cNvSpPr>
          <p:nvPr/>
        </p:nvSpPr>
        <p:spPr bwMode="auto">
          <a:xfrm>
            <a:off x="539552" y="1772816"/>
            <a:ext cx="4104456" cy="3816424"/>
          </a:xfrm>
          <a:prstGeom prst="parallelogram">
            <a:avLst>
              <a:gd name="adj" fmla="val 25610"/>
            </a:avLst>
          </a:prstGeom>
          <a:solidFill>
            <a:srgbClr val="FF6600">
              <a:alpha val="59999"/>
            </a:srgbClr>
          </a:solidFill>
          <a:ln w="9525" algn="ctr">
            <a:noFill/>
            <a:round/>
            <a:headEnd/>
            <a:tailEnd/>
          </a:ln>
        </p:spPr>
        <p:txBody>
          <a:bodyPr lIns="68580" tIns="34290" rIns="68580" bIns="34290" anchor="ctr"/>
          <a:lstStyle/>
          <a:p>
            <a:r>
              <a:rPr lang="en-GB" sz="1600" dirty="0" smtClean="0">
                <a:solidFill>
                  <a:schemeClr val="bg1"/>
                </a:solidFill>
                <a:latin typeface="Verdana" pitchFamily="34" charset="0"/>
              </a:rPr>
              <a:t> This </a:t>
            </a:r>
            <a:r>
              <a:rPr lang="en-GB" sz="1600" dirty="0">
                <a:solidFill>
                  <a:schemeClr val="bg1"/>
                </a:solidFill>
                <a:latin typeface="Verdana" pitchFamily="34" charset="0"/>
              </a:rPr>
              <a:t>report presents the </a:t>
            </a:r>
            <a:r>
              <a:rPr lang="en-GB" sz="1600" dirty="0" smtClean="0">
                <a:solidFill>
                  <a:schemeClr val="bg1"/>
                </a:solidFill>
                <a:latin typeface="Verdana" pitchFamily="34" charset="0"/>
              </a:rPr>
              <a:t>topline research </a:t>
            </a:r>
            <a:r>
              <a:rPr lang="en-GB" sz="1600" dirty="0">
                <a:solidFill>
                  <a:schemeClr val="bg1"/>
                </a:solidFill>
                <a:latin typeface="Verdana" pitchFamily="34" charset="0"/>
              </a:rPr>
              <a:t>findings of </a:t>
            </a:r>
            <a:r>
              <a:rPr lang="en-GB" sz="1600" dirty="0" smtClean="0">
                <a:solidFill>
                  <a:schemeClr val="bg1"/>
                </a:solidFill>
                <a:latin typeface="Verdana" pitchFamily="34" charset="0"/>
              </a:rPr>
              <a:t>an online </a:t>
            </a:r>
            <a:r>
              <a:rPr lang="en-GB" sz="1600" dirty="0">
                <a:solidFill>
                  <a:schemeClr val="bg1"/>
                </a:solidFill>
                <a:latin typeface="Verdana" pitchFamily="34" charset="0"/>
              </a:rPr>
              <a:t>survey carried </a:t>
            </a:r>
            <a:r>
              <a:rPr lang="en-GB" sz="1600" dirty="0" smtClean="0">
                <a:solidFill>
                  <a:schemeClr val="bg1"/>
                </a:solidFill>
                <a:latin typeface="Verdana" pitchFamily="34" charset="0"/>
              </a:rPr>
              <a:t>out with </a:t>
            </a:r>
            <a:r>
              <a:rPr lang="en-GB" sz="1600" b="1" dirty="0" smtClean="0">
                <a:solidFill>
                  <a:schemeClr val="bg1"/>
                </a:solidFill>
                <a:latin typeface="Verdana" pitchFamily="34" charset="0"/>
              </a:rPr>
              <a:t>584 </a:t>
            </a:r>
            <a:r>
              <a:rPr lang="en-GB" sz="1600" b="1" dirty="0" smtClean="0">
                <a:solidFill>
                  <a:schemeClr val="bg1"/>
                </a:solidFill>
                <a:latin typeface="Verdana" pitchFamily="34" charset="0"/>
              </a:rPr>
              <a:t>‘</a:t>
            </a:r>
            <a:r>
              <a:rPr lang="en-GB" sz="1600" dirty="0" smtClean="0">
                <a:solidFill>
                  <a:schemeClr val="bg1"/>
                </a:solidFill>
                <a:latin typeface="Verdana" pitchFamily="34" charset="0"/>
              </a:rPr>
              <a:t>estranged from parents’ students </a:t>
            </a:r>
            <a:r>
              <a:rPr lang="en-GB" sz="1600" dirty="0" smtClean="0">
                <a:solidFill>
                  <a:schemeClr val="bg1"/>
                </a:solidFill>
                <a:latin typeface="Verdana" pitchFamily="34" charset="0"/>
              </a:rPr>
              <a:t>in </a:t>
            </a:r>
            <a:r>
              <a:rPr lang="en-GB" sz="1600" b="1" dirty="0" smtClean="0">
                <a:solidFill>
                  <a:schemeClr val="bg1"/>
                </a:solidFill>
                <a:latin typeface="Verdana" pitchFamily="34" charset="0"/>
              </a:rPr>
              <a:t>July 2015</a:t>
            </a:r>
            <a:r>
              <a:rPr lang="en-GB" sz="1600" b="1" dirty="0" smtClean="0">
                <a:solidFill>
                  <a:schemeClr val="bg1"/>
                </a:solidFill>
                <a:latin typeface="Verdana" pitchFamily="34" charset="0"/>
              </a:rPr>
              <a:t>. </a:t>
            </a:r>
            <a:r>
              <a:rPr lang="en-GB" sz="1600" dirty="0" smtClean="0">
                <a:solidFill>
                  <a:schemeClr val="bg1"/>
                </a:solidFill>
                <a:latin typeface="Verdana" pitchFamily="34" charset="0"/>
              </a:rPr>
              <a:t>9,338 students were eligible in total and the same was chosen to be representative.</a:t>
            </a:r>
            <a:endParaRPr lang="en-GB" sz="1600" dirty="0">
              <a:solidFill>
                <a:schemeClr val="bg1"/>
              </a:solidFill>
              <a:latin typeface="Verdana" pitchFamily="34" charset="0"/>
            </a:endParaRPr>
          </a:p>
        </p:txBody>
      </p:sp>
      <p:sp>
        <p:nvSpPr>
          <p:cNvPr id="14339" name="Parallelogram 6"/>
          <p:cNvSpPr>
            <a:spLocks noChangeArrowheads="1"/>
          </p:cNvSpPr>
          <p:nvPr/>
        </p:nvSpPr>
        <p:spPr bwMode="auto">
          <a:xfrm>
            <a:off x="3347864" y="2660209"/>
            <a:ext cx="4464496" cy="2734936"/>
          </a:xfrm>
          <a:prstGeom prst="parallelogram">
            <a:avLst>
              <a:gd name="adj" fmla="val 25602"/>
            </a:avLst>
          </a:prstGeom>
          <a:solidFill>
            <a:srgbClr val="E10098">
              <a:alpha val="60000"/>
            </a:srgbClr>
          </a:solidFill>
          <a:ln w="9525" algn="ctr">
            <a:noFill/>
            <a:round/>
            <a:headEnd/>
            <a:tailEnd/>
          </a:ln>
        </p:spPr>
        <p:txBody>
          <a:bodyPr lIns="68580" tIns="34290" rIns="68580" bIns="34290" anchor="ctr"/>
          <a:lstStyle/>
          <a:p>
            <a:r>
              <a:rPr lang="en-GB" sz="1600" dirty="0">
                <a:solidFill>
                  <a:schemeClr val="bg1"/>
                </a:solidFill>
                <a:latin typeface="Verdana" pitchFamily="34" charset="0"/>
              </a:rPr>
              <a:t>The Student Loans Company (SLC) </a:t>
            </a:r>
            <a:r>
              <a:rPr lang="en-GB" sz="1600" dirty="0" smtClean="0">
                <a:solidFill>
                  <a:schemeClr val="bg1"/>
                </a:solidFill>
                <a:latin typeface="Verdana" pitchFamily="34" charset="0"/>
              </a:rPr>
              <a:t>promoted an </a:t>
            </a:r>
            <a:r>
              <a:rPr lang="en-GB" sz="1600" dirty="0">
                <a:solidFill>
                  <a:schemeClr val="bg1"/>
                </a:solidFill>
                <a:latin typeface="Verdana" pitchFamily="34" charset="0"/>
              </a:rPr>
              <a:t>online quantitative survey to students who are classified as independent under the bracket ‘irreconcilably estranged from parents’.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805264"/>
            <a:ext cx="3600400" cy="857238"/>
          </a:xfrm>
          <a:prstGeom prst="rect">
            <a:avLst/>
          </a:prstGeom>
        </p:spPr>
      </p:pic>
    </p:spTree>
    <p:extLst>
      <p:ext uri="{BB962C8B-B14F-4D97-AF65-F5344CB8AC3E}">
        <p14:creationId xmlns:p14="http://schemas.microsoft.com/office/powerpoint/2010/main" val="85505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498629887"/>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1979712" y="1628801"/>
            <a:ext cx="3888432" cy="288031"/>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Online application for student finance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Have </a:t>
            </a:r>
            <a:r>
              <a:rPr lang="en-GB" sz="1000" b="1" dirty="0">
                <a:latin typeface="+mn-lt"/>
              </a:rPr>
              <a:t>you ever applied online for student finance?</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96% of respondents have applied for student finance online</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41380587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329006354"/>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555776" y="1577284"/>
            <a:ext cx="3456384" cy="461665"/>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Experience of assigning personal circumstance in online application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563 respondents</a:t>
            </a:r>
            <a:r>
              <a:rPr lang="en-GB" sz="1000" dirty="0">
                <a:latin typeface="+mn-lt"/>
              </a:rPr>
              <a:t>. </a:t>
            </a:r>
            <a:r>
              <a:rPr lang="en-GB" sz="1000" dirty="0" smtClean="0">
                <a:latin typeface="+mn-lt"/>
              </a:rPr>
              <a:t>Balance: Those not applying for student finance</a:t>
            </a:r>
          </a:p>
          <a:p>
            <a:r>
              <a:rPr lang="en-GB" sz="1000" dirty="0">
                <a:latin typeface="+mn-lt"/>
              </a:rPr>
              <a:t> </a:t>
            </a:r>
          </a:p>
          <a:p>
            <a:pPr defTabSz="432000"/>
            <a:r>
              <a:rPr lang="en-GB" sz="1000" b="1" dirty="0" smtClean="0">
                <a:latin typeface="+mn-lt"/>
              </a:rPr>
              <a:t>How </a:t>
            </a:r>
            <a:r>
              <a:rPr lang="en-GB" sz="1000" b="1" dirty="0">
                <a:latin typeface="+mn-lt"/>
              </a:rPr>
              <a:t>easy was it to fit your circumstances into one of the options in the online application (i.e. estranged student)</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Two out of five respondents express that they found it difficult to fit their circumstance into the given options of the </a:t>
            </a:r>
            <a:r>
              <a:rPr lang="en-GB" sz="1400" kern="1200" dirty="0">
                <a:solidFill>
                  <a:prstClr val="white"/>
                </a:solidFill>
                <a:ea typeface="+mn-ea"/>
                <a:cs typeface="+mn-cs"/>
              </a:rPr>
              <a:t>S</a:t>
            </a:r>
            <a:r>
              <a:rPr lang="en-GB" sz="1400" kern="1200" dirty="0" smtClean="0">
                <a:solidFill>
                  <a:prstClr val="white"/>
                </a:solidFill>
                <a:ea typeface="+mn-ea"/>
                <a:cs typeface="+mn-cs"/>
              </a:rPr>
              <a:t>tudent Finance online application</a:t>
            </a:r>
            <a:endParaRPr lang="en-GB" sz="1400" kern="1200" dirty="0">
              <a:solidFill>
                <a:prstClr val="white"/>
              </a:solidFill>
              <a:ea typeface="+mn-ea"/>
              <a:cs typeface="+mn-cs"/>
            </a:endParaRPr>
          </a:p>
        </p:txBody>
      </p:sp>
      <p:sp>
        <p:nvSpPr>
          <p:cNvPr id="6" name="Right Brace 5"/>
          <p:cNvSpPr/>
          <p:nvPr/>
        </p:nvSpPr>
        <p:spPr bwMode="auto">
          <a:xfrm>
            <a:off x="6156176" y="2217515"/>
            <a:ext cx="360040" cy="898781"/>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6517502" y="2343739"/>
            <a:ext cx="1440122" cy="646331"/>
          </a:xfrm>
          <a:prstGeom prst="rect">
            <a:avLst/>
          </a:prstGeom>
          <a:noFill/>
        </p:spPr>
        <p:txBody>
          <a:bodyPr wrap="square" rtlCol="0">
            <a:spAutoFit/>
          </a:bodyPr>
          <a:lstStyle/>
          <a:p>
            <a:r>
              <a:rPr lang="en-GB" sz="1200" dirty="0" smtClean="0">
                <a:solidFill>
                  <a:srgbClr val="425563"/>
                </a:solidFill>
                <a:latin typeface="+mn-lt"/>
              </a:rPr>
              <a:t>21% found it be easy to some extent</a:t>
            </a:r>
            <a:endParaRPr lang="en-GB" sz="1200" dirty="0">
              <a:solidFill>
                <a:srgbClr val="425563"/>
              </a:solidFill>
              <a:latin typeface="+mn-lt"/>
            </a:endParaRPr>
          </a:p>
        </p:txBody>
      </p:sp>
      <p:sp>
        <p:nvSpPr>
          <p:cNvPr id="9" name="Right Brace 8"/>
          <p:cNvSpPr/>
          <p:nvPr/>
        </p:nvSpPr>
        <p:spPr bwMode="auto">
          <a:xfrm>
            <a:off x="6154890" y="4125712"/>
            <a:ext cx="360040" cy="898781"/>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TextBox 9"/>
          <p:cNvSpPr txBox="1"/>
          <p:nvPr/>
        </p:nvSpPr>
        <p:spPr>
          <a:xfrm>
            <a:off x="6516216" y="4251936"/>
            <a:ext cx="1440122" cy="646331"/>
          </a:xfrm>
          <a:prstGeom prst="rect">
            <a:avLst/>
          </a:prstGeom>
          <a:noFill/>
        </p:spPr>
        <p:txBody>
          <a:bodyPr wrap="square" rtlCol="0">
            <a:spAutoFit/>
          </a:bodyPr>
          <a:lstStyle/>
          <a:p>
            <a:r>
              <a:rPr lang="en-GB" sz="1200" dirty="0" smtClean="0">
                <a:solidFill>
                  <a:srgbClr val="425563"/>
                </a:solidFill>
                <a:latin typeface="+mn-lt"/>
              </a:rPr>
              <a:t>42% found it be difficult to some extent</a:t>
            </a:r>
            <a:endParaRPr lang="en-GB" sz="1200" dirty="0">
              <a:solidFill>
                <a:srgbClr val="425563"/>
              </a:solidFill>
              <a:latin typeface="+mn-lt"/>
            </a:endParaRPr>
          </a:p>
        </p:txBody>
      </p:sp>
    </p:spTree>
    <p:extLst>
      <p:ext uri="{BB962C8B-B14F-4D97-AF65-F5344CB8AC3E}">
        <p14:creationId xmlns:p14="http://schemas.microsoft.com/office/powerpoint/2010/main" val="1943852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Difficulties with online application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236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Can </a:t>
            </a:r>
            <a:r>
              <a:rPr lang="en-GB" sz="1000" b="1" dirty="0">
                <a:latin typeface="+mn-lt"/>
              </a:rPr>
              <a:t>you please explain the difficulties you had identifying your estranged status in the online application?</a:t>
            </a:r>
          </a:p>
        </p:txBody>
      </p:sp>
      <p:sp>
        <p:nvSpPr>
          <p:cNvPr id="8" name="Title 1"/>
          <p:cNvSpPr>
            <a:spLocks noGrp="1"/>
          </p:cNvSpPr>
          <p:nvPr>
            <p:ph type="ctrTitle"/>
          </p:nvPr>
        </p:nvSpPr>
        <p:spPr>
          <a:xfrm>
            <a:off x="549447" y="404057"/>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Difficulties with the online application hinged on a need for clearer and more nuanced categories to choose from, followed closely by the amount and type of proof required.  There was a recurrent feeling that each case was unique and not suited to a reductive tick box exercise</a:t>
            </a:r>
            <a:endParaRPr lang="en-GB" sz="1400" kern="1200" dirty="0">
              <a:solidFill>
                <a:prstClr val="white"/>
              </a:solidFill>
              <a:ea typeface="+mn-ea"/>
              <a:cs typeface="+mn-cs"/>
            </a:endParaRPr>
          </a:p>
        </p:txBody>
      </p:sp>
      <p:grpSp>
        <p:nvGrpSpPr>
          <p:cNvPr id="6" name="Group 5"/>
          <p:cNvGrpSpPr/>
          <p:nvPr/>
        </p:nvGrpSpPr>
        <p:grpSpPr>
          <a:xfrm>
            <a:off x="3807079" y="2222619"/>
            <a:ext cx="2285821" cy="972661"/>
            <a:chOff x="4943872" y="3780766"/>
            <a:chExt cx="2664296" cy="975780"/>
          </a:xfrm>
        </p:grpSpPr>
        <p:sp>
          <p:nvSpPr>
            <p:cNvPr id="7" name="Rectangular Callout 6"/>
            <p:cNvSpPr/>
            <p:nvPr/>
          </p:nvSpPr>
          <p:spPr bwMode="auto">
            <a:xfrm>
              <a:off x="4943872" y="3780766"/>
              <a:ext cx="2664296" cy="975780"/>
            </a:xfrm>
            <a:prstGeom prst="wedgeRectCallout">
              <a:avLst>
                <a:gd name="adj1" fmla="val 40200"/>
                <a:gd name="adj2" fmla="val 70596"/>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9" name="Rectangle 8"/>
            <p:cNvSpPr/>
            <p:nvPr/>
          </p:nvSpPr>
          <p:spPr>
            <a:xfrm>
              <a:off x="4966568" y="3785238"/>
              <a:ext cx="2641600" cy="941730"/>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“You asked me to get </a:t>
              </a:r>
              <a:r>
                <a:rPr lang="en-GB" sz="1100" b="1" i="1" dirty="0">
                  <a:latin typeface="+mn-lt"/>
                  <a:ea typeface="Verdana" panose="020B0604030504040204" pitchFamily="34" charset="0"/>
                  <a:cs typeface="Verdana" panose="020B0604030504040204" pitchFamily="34" charset="0"/>
                </a:rPr>
                <a:t>proof of my dads death</a:t>
              </a:r>
              <a:r>
                <a:rPr lang="en-GB" sz="1100" i="1" dirty="0">
                  <a:latin typeface="+mn-lt"/>
                  <a:ea typeface="Verdana" panose="020B0604030504040204" pitchFamily="34" charset="0"/>
                  <a:cs typeface="Verdana" panose="020B0604030504040204" pitchFamily="34" charset="0"/>
                </a:rPr>
                <a:t>. My estranged mother is the one who holds the certificate. </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grpSp>
        <p:nvGrpSpPr>
          <p:cNvPr id="10" name="Group 9"/>
          <p:cNvGrpSpPr/>
          <p:nvPr/>
        </p:nvGrpSpPr>
        <p:grpSpPr>
          <a:xfrm>
            <a:off x="6339628" y="1800466"/>
            <a:ext cx="2391200" cy="1446550"/>
            <a:chOff x="7996095" y="1953939"/>
            <a:chExt cx="3188267" cy="1119647"/>
          </a:xfrm>
        </p:grpSpPr>
        <p:sp>
          <p:nvSpPr>
            <p:cNvPr id="11" name="Rectangular Callout 10"/>
            <p:cNvSpPr/>
            <p:nvPr/>
          </p:nvSpPr>
          <p:spPr bwMode="auto">
            <a:xfrm>
              <a:off x="7996095" y="1954379"/>
              <a:ext cx="3188267" cy="1119207"/>
            </a:xfrm>
            <a:prstGeom prst="wedgeRectCallout">
              <a:avLst>
                <a:gd name="adj1" fmla="val -28178"/>
                <a:gd name="adj2" fmla="val 66158"/>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12" name="Rectangle 11"/>
            <p:cNvSpPr/>
            <p:nvPr/>
          </p:nvSpPr>
          <p:spPr>
            <a:xfrm>
              <a:off x="8162145" y="1953939"/>
              <a:ext cx="2906199" cy="1119647"/>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am 'estranged' from one parent, but have one deceased parent and this </a:t>
              </a:r>
              <a:r>
                <a:rPr lang="en-GB" sz="1100" b="1" i="1" dirty="0">
                  <a:latin typeface="+mn-lt"/>
                  <a:ea typeface="Verdana" panose="020B0604030504040204" pitchFamily="34" charset="0"/>
                  <a:cs typeface="Verdana" panose="020B0604030504040204" pitchFamily="34" charset="0"/>
                </a:rPr>
                <a:t>did not fit neatly into a category</a:t>
              </a:r>
              <a:r>
                <a:rPr lang="en-GB" sz="1100" i="1" dirty="0">
                  <a:latin typeface="+mn-lt"/>
                  <a:ea typeface="Verdana" panose="020B0604030504040204" pitchFamily="34" charset="0"/>
                  <a:cs typeface="Verdana" panose="020B0604030504040204" pitchFamily="34" charset="0"/>
                </a:rPr>
                <a:t>. I also struggled to find </a:t>
              </a:r>
              <a:r>
                <a:rPr lang="en-GB" sz="1100" b="1" i="1" dirty="0">
                  <a:latin typeface="+mn-lt"/>
                  <a:ea typeface="Verdana" panose="020B0604030504040204" pitchFamily="34" charset="0"/>
                  <a:cs typeface="Verdana" panose="020B0604030504040204" pitchFamily="34" charset="0"/>
                </a:rPr>
                <a:t>'proof</a:t>
              </a:r>
              <a:r>
                <a:rPr lang="en-GB" sz="1100" i="1" dirty="0">
                  <a:latin typeface="+mn-lt"/>
                  <a:ea typeface="Verdana" panose="020B0604030504040204" pitchFamily="34" charset="0"/>
                  <a:cs typeface="Verdana" panose="020B0604030504040204" pitchFamily="34" charset="0"/>
                </a:rPr>
                <a:t>' of my estrangement</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3" name="Group 12"/>
          <p:cNvGrpSpPr/>
          <p:nvPr/>
        </p:nvGrpSpPr>
        <p:grpSpPr>
          <a:xfrm>
            <a:off x="3623364" y="5023868"/>
            <a:ext cx="2668946" cy="1341896"/>
            <a:chOff x="1308266" y="4268656"/>
            <a:chExt cx="2388466" cy="1411372"/>
          </a:xfrm>
        </p:grpSpPr>
        <p:sp>
          <p:nvSpPr>
            <p:cNvPr id="14" name="Rectangular Callout 13"/>
            <p:cNvSpPr/>
            <p:nvPr/>
          </p:nvSpPr>
          <p:spPr bwMode="auto">
            <a:xfrm>
              <a:off x="1308266" y="4268657"/>
              <a:ext cx="2388466" cy="1411371"/>
            </a:xfrm>
            <a:prstGeom prst="wedgeRectCallout">
              <a:avLst>
                <a:gd name="adj1" fmla="val 29116"/>
                <a:gd name="adj2" fmla="val 62892"/>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800" b="1" dirty="0">
                <a:solidFill>
                  <a:srgbClr val="FF0098"/>
                </a:solidFill>
              </a:endParaRPr>
            </a:p>
          </p:txBody>
        </p:sp>
        <p:sp>
          <p:nvSpPr>
            <p:cNvPr id="17" name="Rectangle 16"/>
            <p:cNvSpPr/>
            <p:nvPr/>
          </p:nvSpPr>
          <p:spPr>
            <a:xfrm>
              <a:off x="1406045" y="4268656"/>
              <a:ext cx="2112233" cy="328294"/>
            </a:xfrm>
            <a:prstGeom prst="rect">
              <a:avLst/>
            </a:prstGeom>
          </p:spPr>
          <p:txBody>
            <a:bodyPr wrap="square">
              <a:spAutoFit/>
            </a:bodyPr>
            <a:lstStyle/>
            <a:p>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Group 17"/>
          <p:cNvGrpSpPr/>
          <p:nvPr/>
        </p:nvGrpSpPr>
        <p:grpSpPr>
          <a:xfrm>
            <a:off x="6467554" y="4914030"/>
            <a:ext cx="2458510" cy="843941"/>
            <a:chOff x="8701971" y="3536775"/>
            <a:chExt cx="2332724" cy="1699647"/>
          </a:xfrm>
        </p:grpSpPr>
        <p:sp>
          <p:nvSpPr>
            <p:cNvPr id="19" name="Rectangle 18"/>
            <p:cNvSpPr/>
            <p:nvPr/>
          </p:nvSpPr>
          <p:spPr>
            <a:xfrm>
              <a:off x="8763906" y="3556214"/>
              <a:ext cx="2208855" cy="1549608"/>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“Because each situation is different its </a:t>
              </a:r>
              <a:r>
                <a:rPr lang="en-GB" sz="1100" b="1" i="1" dirty="0">
                  <a:latin typeface="+mn-lt"/>
                  <a:ea typeface="Verdana" panose="020B0604030504040204" pitchFamily="34" charset="0"/>
                  <a:cs typeface="Verdana" panose="020B0604030504040204" pitchFamily="34" charset="0"/>
                </a:rPr>
                <a:t>hard to explain when its mostly ticking boxes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sp>
          <p:nvSpPr>
            <p:cNvPr id="20" name="Rectangular Callout 19"/>
            <p:cNvSpPr/>
            <p:nvPr/>
          </p:nvSpPr>
          <p:spPr bwMode="auto">
            <a:xfrm>
              <a:off x="8701971" y="3536775"/>
              <a:ext cx="2332724" cy="1699647"/>
            </a:xfrm>
            <a:prstGeom prst="wedgeRectCallout">
              <a:avLst>
                <a:gd name="adj1" fmla="val 39915"/>
                <a:gd name="adj2" fmla="val 62016"/>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grpSp>
        <p:nvGrpSpPr>
          <p:cNvPr id="21" name="Group 20"/>
          <p:cNvGrpSpPr/>
          <p:nvPr/>
        </p:nvGrpSpPr>
        <p:grpSpPr>
          <a:xfrm>
            <a:off x="3953804" y="3533324"/>
            <a:ext cx="2122333" cy="1192950"/>
            <a:chOff x="4251168" y="3765034"/>
            <a:chExt cx="1811044" cy="799759"/>
          </a:xfrm>
        </p:grpSpPr>
        <p:grpSp>
          <p:nvGrpSpPr>
            <p:cNvPr id="22" name="Group 21"/>
            <p:cNvGrpSpPr/>
            <p:nvPr/>
          </p:nvGrpSpPr>
          <p:grpSpPr>
            <a:xfrm>
              <a:off x="4251168" y="3765034"/>
              <a:ext cx="1672419" cy="799759"/>
              <a:chOff x="4887276" y="2207737"/>
              <a:chExt cx="2229892" cy="861415"/>
            </a:xfrm>
          </p:grpSpPr>
          <p:sp>
            <p:nvSpPr>
              <p:cNvPr id="24" name="Rectangular Callout 23"/>
              <p:cNvSpPr/>
              <p:nvPr/>
            </p:nvSpPr>
            <p:spPr bwMode="auto">
              <a:xfrm>
                <a:off x="4887276" y="2207738"/>
                <a:ext cx="2229892" cy="861414"/>
              </a:xfrm>
              <a:prstGeom prst="wedgeRectCallout">
                <a:avLst>
                  <a:gd name="adj1" fmla="val -40429"/>
                  <a:gd name="adj2" fmla="val 61761"/>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5" name="Rectangle 24"/>
              <p:cNvSpPr/>
              <p:nvPr/>
            </p:nvSpPr>
            <p:spPr>
              <a:xfrm>
                <a:off x="4992189" y="2207737"/>
                <a:ext cx="2090231" cy="188905"/>
              </a:xfrm>
              <a:prstGeom prst="rect">
                <a:avLst/>
              </a:prstGeom>
            </p:spPr>
            <p:txBody>
              <a:bodyPr wrap="square">
                <a:spAutoFit/>
              </a:bodyPr>
              <a:lstStyle/>
              <a:p>
                <a:endParaRPr lang="en-GB" sz="1100" i="1" dirty="0" smtClean="0">
                  <a:latin typeface="+mn-lt"/>
                  <a:ea typeface="Verdana" panose="020B0604030504040204" pitchFamily="34" charset="0"/>
                  <a:cs typeface="Verdana" panose="020B0604030504040204" pitchFamily="34" charset="0"/>
                </a:endParaRPr>
              </a:p>
            </p:txBody>
          </p:sp>
        </p:grpSp>
        <p:sp>
          <p:nvSpPr>
            <p:cNvPr id="23" name="Rectangle 22"/>
            <p:cNvSpPr/>
            <p:nvPr/>
          </p:nvSpPr>
          <p:spPr>
            <a:xfrm>
              <a:off x="4280268" y="3803229"/>
              <a:ext cx="1781944" cy="742805"/>
            </a:xfrm>
            <a:prstGeom prst="rect">
              <a:avLst/>
            </a:prstGeom>
          </p:spPr>
          <p:txBody>
            <a:bodyPr wrap="square">
              <a:spAutoFit/>
            </a:bodyPr>
            <a:lstStyle/>
            <a:p>
              <a:r>
                <a:rPr lang="en-GB" sz="1100" i="1" dirty="0">
                  <a:latin typeface="+mn-lt"/>
                </a:rPr>
                <a:t>“My </a:t>
              </a:r>
              <a:r>
                <a:rPr lang="en-GB" sz="1100" b="1" i="1" dirty="0">
                  <a:latin typeface="+mn-lt"/>
                </a:rPr>
                <a:t>reason for being estranged did not fit entirely into one category </a:t>
              </a:r>
              <a:r>
                <a:rPr lang="en-GB" sz="1100" i="1" dirty="0">
                  <a:latin typeface="+mn-lt"/>
                </a:rPr>
                <a:t>so it made it confusing to fill out</a:t>
              </a:r>
              <a:r>
                <a:rPr lang="en-GB" sz="1100" i="1" dirty="0" smtClean="0">
                  <a:latin typeface="+mn-lt"/>
                </a:rPr>
                <a:t>.” </a:t>
              </a:r>
              <a:r>
                <a:rPr lang="en-GB" sz="1100" dirty="0" smtClean="0">
                  <a:latin typeface="+mn-lt"/>
                </a:rPr>
                <a:t>Student, female</a:t>
              </a:r>
              <a:endParaRPr lang="en-GB" sz="1100" dirty="0">
                <a:latin typeface="+mn-lt"/>
              </a:endParaRPr>
            </a:p>
          </p:txBody>
        </p:sp>
      </p:grpSp>
      <p:sp>
        <p:nvSpPr>
          <p:cNvPr id="26" name="Rectangle 25"/>
          <p:cNvSpPr/>
          <p:nvPr/>
        </p:nvSpPr>
        <p:spPr>
          <a:xfrm>
            <a:off x="3702391" y="5095794"/>
            <a:ext cx="2604820" cy="1277273"/>
          </a:xfrm>
          <a:prstGeom prst="rect">
            <a:avLst/>
          </a:prstGeom>
        </p:spPr>
        <p:txBody>
          <a:bodyPr wrap="square">
            <a:spAutoFit/>
          </a:bodyPr>
          <a:lstStyle/>
          <a:p>
            <a:r>
              <a:rPr lang="en-GB" sz="1100" i="1" dirty="0">
                <a:latin typeface="+mn-lt"/>
              </a:rPr>
              <a:t>“They </a:t>
            </a:r>
            <a:r>
              <a:rPr lang="en-GB" sz="1100" b="1" i="1" dirty="0">
                <a:latin typeface="+mn-lt"/>
              </a:rPr>
              <a:t>didn't think I </a:t>
            </a:r>
            <a:r>
              <a:rPr lang="en-GB" sz="1100" b="1" i="1" dirty="0" smtClean="0">
                <a:latin typeface="+mn-lt"/>
              </a:rPr>
              <a:t>was </a:t>
            </a:r>
            <a:r>
              <a:rPr lang="en-GB" sz="1100" b="1" i="1" dirty="0">
                <a:latin typeface="+mn-lt"/>
              </a:rPr>
              <a:t>estranged due to my mother </a:t>
            </a:r>
            <a:r>
              <a:rPr lang="en-GB" sz="1100" i="1" dirty="0">
                <a:latin typeface="+mn-lt"/>
              </a:rPr>
              <a:t>living in Australia. Who on the odd occasion says hello on fb.. But does not have anything to do with supporting me</a:t>
            </a:r>
            <a:r>
              <a:rPr lang="en-GB" sz="1100" i="1" dirty="0" smtClean="0">
                <a:latin typeface="+mn-lt"/>
              </a:rPr>
              <a:t>” </a:t>
            </a:r>
            <a:r>
              <a:rPr lang="en-GB" sz="1100" dirty="0" smtClean="0">
                <a:latin typeface="+mn-lt"/>
              </a:rPr>
              <a:t>Student, female.</a:t>
            </a:r>
            <a:endParaRPr lang="en-GB" sz="1100" dirty="0">
              <a:latin typeface="+mn-lt"/>
            </a:endParaRPr>
          </a:p>
        </p:txBody>
      </p:sp>
      <p:grpSp>
        <p:nvGrpSpPr>
          <p:cNvPr id="32" name="Group 31"/>
          <p:cNvGrpSpPr/>
          <p:nvPr/>
        </p:nvGrpSpPr>
        <p:grpSpPr>
          <a:xfrm>
            <a:off x="6178126" y="3545704"/>
            <a:ext cx="2404371" cy="1065492"/>
            <a:chOff x="4251168" y="3765034"/>
            <a:chExt cx="1672419" cy="799759"/>
          </a:xfrm>
        </p:grpSpPr>
        <p:grpSp>
          <p:nvGrpSpPr>
            <p:cNvPr id="33" name="Group 32"/>
            <p:cNvGrpSpPr/>
            <p:nvPr/>
          </p:nvGrpSpPr>
          <p:grpSpPr>
            <a:xfrm>
              <a:off x="4251168" y="3765034"/>
              <a:ext cx="1672419" cy="799759"/>
              <a:chOff x="4887276" y="2207737"/>
              <a:chExt cx="2229892" cy="861415"/>
            </a:xfrm>
          </p:grpSpPr>
          <p:sp>
            <p:nvSpPr>
              <p:cNvPr id="35" name="Rectangular Callout 34"/>
              <p:cNvSpPr/>
              <p:nvPr/>
            </p:nvSpPr>
            <p:spPr bwMode="auto">
              <a:xfrm>
                <a:off x="4887276" y="2207738"/>
                <a:ext cx="2229892" cy="861414"/>
              </a:xfrm>
              <a:prstGeom prst="wedgeRectCallout">
                <a:avLst>
                  <a:gd name="adj1" fmla="val -9046"/>
                  <a:gd name="adj2" fmla="val 61761"/>
                </a:avLst>
              </a:prstGeom>
              <a:noFill/>
              <a:ln w="9525" cap="flat" cmpd="sng" algn="ctr">
                <a:solidFill>
                  <a:srgbClr val="EEDC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6" name="Rectangle 35"/>
              <p:cNvSpPr/>
              <p:nvPr/>
            </p:nvSpPr>
            <p:spPr>
              <a:xfrm>
                <a:off x="4992189" y="2207737"/>
                <a:ext cx="2090232" cy="195878"/>
              </a:xfrm>
              <a:prstGeom prst="rect">
                <a:avLst/>
              </a:prstGeom>
            </p:spPr>
            <p:txBody>
              <a:bodyPr wrap="square">
                <a:spAutoFit/>
              </a:bodyPr>
              <a:lstStyle/>
              <a:p>
                <a:endParaRPr lang="en-GB" sz="1100" i="1" dirty="0" smtClean="0">
                  <a:latin typeface="+mn-lt"/>
                  <a:ea typeface="Verdana" panose="020B0604030504040204" pitchFamily="34" charset="0"/>
                  <a:cs typeface="Verdana" panose="020B0604030504040204" pitchFamily="34" charset="0"/>
                </a:endParaRPr>
              </a:p>
            </p:txBody>
          </p:sp>
        </p:grpSp>
        <p:sp>
          <p:nvSpPr>
            <p:cNvPr id="34" name="Rectangle 33"/>
            <p:cNvSpPr/>
            <p:nvPr/>
          </p:nvSpPr>
          <p:spPr>
            <a:xfrm>
              <a:off x="4319085" y="3835392"/>
              <a:ext cx="1536845" cy="704603"/>
            </a:xfrm>
            <a:prstGeom prst="rect">
              <a:avLst/>
            </a:prstGeom>
          </p:spPr>
          <p:txBody>
            <a:bodyPr wrap="square">
              <a:spAutoFit/>
            </a:bodyPr>
            <a:lstStyle/>
            <a:p>
              <a:r>
                <a:rPr lang="en-GB" sz="1100" i="1" dirty="0">
                  <a:latin typeface="+mn-lt"/>
                </a:rPr>
                <a:t>“Getting a </a:t>
              </a:r>
              <a:r>
                <a:rPr lang="en-GB" sz="1100" b="1" i="1" dirty="0">
                  <a:latin typeface="+mn-lt"/>
                </a:rPr>
                <a:t>professional to write a letter every year </a:t>
              </a:r>
              <a:r>
                <a:rPr lang="en-GB" sz="1100" i="1" dirty="0">
                  <a:latin typeface="+mn-lt"/>
                </a:rPr>
                <a:t>brings back bad memories and </a:t>
              </a:r>
              <a:r>
                <a:rPr lang="en-GB" sz="1100" b="1" i="1" dirty="0">
                  <a:latin typeface="+mn-lt"/>
                </a:rPr>
                <a:t>unwanted stress</a:t>
              </a:r>
              <a:r>
                <a:rPr lang="en-GB" sz="1100" i="1" dirty="0" smtClean="0">
                  <a:latin typeface="+mn-lt"/>
                </a:rPr>
                <a:t>.” </a:t>
              </a:r>
              <a:r>
                <a:rPr lang="en-GB" sz="1100" dirty="0" smtClean="0">
                  <a:latin typeface="+mn-lt"/>
                </a:rPr>
                <a:t>Student, female</a:t>
              </a:r>
              <a:endParaRPr lang="en-GB" sz="1100" dirty="0">
                <a:latin typeface="+mn-lt"/>
              </a:endParaRPr>
            </a:p>
          </p:txBody>
        </p:sp>
      </p:grpSp>
      <p:sp>
        <p:nvSpPr>
          <p:cNvPr id="37" name="Parallelogram 11"/>
          <p:cNvSpPr>
            <a:spLocks noChangeArrowheads="1"/>
          </p:cNvSpPr>
          <p:nvPr/>
        </p:nvSpPr>
        <p:spPr bwMode="auto">
          <a:xfrm>
            <a:off x="90903" y="2119359"/>
            <a:ext cx="3412078" cy="3851289"/>
          </a:xfrm>
          <a:prstGeom prst="parallelogram">
            <a:avLst>
              <a:gd name="adj" fmla="val 9969"/>
            </a:avLst>
          </a:prstGeom>
          <a:solidFill>
            <a:srgbClr val="EEDC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Need for more / clearer categories</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Amount / type of proof required</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Case is unique / complex</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Getting letter from ‘professional person’</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No ‘estranged’ option on application</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Divulging sensitive situation</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Need an option for each parent separately</a:t>
            </a:r>
          </a:p>
          <a:p>
            <a:pPr marL="128588" indent="-128588">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Did not fit eligibility criteria</a:t>
            </a:r>
          </a:p>
        </p:txBody>
      </p:sp>
    </p:spTree>
    <p:extLst>
      <p:ext uri="{BB962C8B-B14F-4D97-AF65-F5344CB8AC3E}">
        <p14:creationId xmlns:p14="http://schemas.microsoft.com/office/powerpoint/2010/main" val="21859821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128409658"/>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699792" y="1628800"/>
            <a:ext cx="3312368"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Call for help completing the application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Did </a:t>
            </a:r>
            <a:r>
              <a:rPr lang="en-GB" sz="1000" b="1" dirty="0">
                <a:latin typeface="+mn-lt"/>
              </a:rPr>
              <a:t>you (or anyone helping you) </a:t>
            </a:r>
            <a:r>
              <a:rPr lang="en-GB" sz="1000" b="1" dirty="0" smtClean="0">
                <a:latin typeface="+mn-lt"/>
              </a:rPr>
              <a:t>call </a:t>
            </a:r>
            <a:r>
              <a:rPr lang="en-GB" sz="1000" b="1" dirty="0">
                <a:latin typeface="+mn-lt"/>
              </a:rPr>
              <a:t>for help with completing the application?</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61% of respondents called for help when completing their application</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1120065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803062720"/>
              </p:ext>
            </p:extLst>
          </p:nvPr>
        </p:nvGraphicFramePr>
        <p:xfrm>
          <a:off x="323528" y="1988840"/>
          <a:ext cx="6840760"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3059832" y="1628800"/>
            <a:ext cx="3456384"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Reason for their call</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359 respondents</a:t>
            </a:r>
            <a:r>
              <a:rPr lang="en-GB" sz="1000" dirty="0">
                <a:latin typeface="+mn-lt"/>
              </a:rPr>
              <a:t>. </a:t>
            </a:r>
            <a:r>
              <a:rPr lang="en-GB" sz="1000" dirty="0" smtClean="0">
                <a:latin typeface="+mn-lt"/>
              </a:rPr>
              <a:t>Balance: Those not calling for help in completing the application</a:t>
            </a:r>
          </a:p>
          <a:p>
            <a:r>
              <a:rPr lang="en-GB" sz="1000" dirty="0">
                <a:latin typeface="+mn-lt"/>
              </a:rPr>
              <a:t> </a:t>
            </a:r>
          </a:p>
          <a:p>
            <a:pPr defTabSz="432000"/>
            <a:r>
              <a:rPr lang="en-GB" sz="1000" b="1" dirty="0" smtClean="0">
                <a:latin typeface="+mn-lt"/>
              </a:rPr>
              <a:t>What </a:t>
            </a:r>
            <a:r>
              <a:rPr lang="en-GB" sz="1000" b="1" dirty="0">
                <a:latin typeface="+mn-lt"/>
              </a:rPr>
              <a:t>best explains the reason for your call?</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Telephone enquiries largely concerned the type of evidence required to support their application.  Second this, respondents were curious to know what they’re entitled to</a:t>
            </a:r>
            <a:endParaRPr lang="en-GB" sz="1400" kern="1200" dirty="0">
              <a:solidFill>
                <a:prstClr val="white"/>
              </a:solidFill>
              <a:ea typeface="+mn-ea"/>
              <a:cs typeface="+mn-cs"/>
            </a:endParaRPr>
          </a:p>
        </p:txBody>
      </p:sp>
      <p:sp>
        <p:nvSpPr>
          <p:cNvPr id="2" name="TextBox 1"/>
          <p:cNvSpPr txBox="1"/>
          <p:nvPr/>
        </p:nvSpPr>
        <p:spPr>
          <a:xfrm>
            <a:off x="6444208" y="2585568"/>
            <a:ext cx="2555776" cy="3416320"/>
          </a:xfrm>
          <a:prstGeom prst="rect">
            <a:avLst/>
          </a:prstGeom>
          <a:noFill/>
        </p:spPr>
        <p:txBody>
          <a:bodyPr wrap="square" rtlCol="0">
            <a:spAutoFit/>
          </a:bodyPr>
          <a:lstStyle/>
          <a:p>
            <a:pPr lvl="0">
              <a:lnSpc>
                <a:spcPct val="150000"/>
              </a:lnSpc>
            </a:pP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Other reasons given </a:t>
            </a:r>
            <a:r>
              <a:rPr lang="en-GB" sz="1100" dirty="0" smtClean="0">
                <a:solidFill>
                  <a:srgbClr val="425563"/>
                </a:solidFill>
                <a:latin typeface="Verdana" panose="020B0604030504040204" pitchFamily="34" charset="0"/>
                <a:ea typeface="Verdana" panose="020B0604030504040204" pitchFamily="34" charset="0"/>
                <a:cs typeface="Verdana" panose="020B0604030504040204" pitchFamily="34" charset="0"/>
              </a:rPr>
              <a:t>were varied: </a:t>
            </a:r>
            <a:endPar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50000"/>
              </a:lnSpc>
              <a:buFont typeface="Arial" panose="020B0604020202020204" pitchFamily="34" charset="0"/>
              <a:buChar char="•"/>
            </a:pPr>
            <a:r>
              <a:rPr lang="en-GB" sz="1100" b="1" dirty="0">
                <a:solidFill>
                  <a:srgbClr val="425563"/>
                </a:solidFill>
                <a:latin typeface="Verdana" panose="020B0604030504040204" pitchFamily="34" charset="0"/>
                <a:ea typeface="Verdana" panose="020B0604030504040204" pitchFamily="34" charset="0"/>
                <a:cs typeface="Verdana" panose="020B0604030504040204" pitchFamily="34" charset="0"/>
              </a:rPr>
              <a:t>Administrative</a:t>
            </a: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 tasks, such as a change of address</a:t>
            </a:r>
          </a:p>
          <a:p>
            <a:pPr marL="171450" lvl="0" indent="-171450">
              <a:lnSpc>
                <a:spcPct val="150000"/>
              </a:lnSpc>
              <a:buFont typeface="Arial" panose="020B0604020202020204" pitchFamily="34" charset="0"/>
              <a:buChar char="•"/>
            </a:pP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To enquire about </a:t>
            </a:r>
            <a:r>
              <a:rPr lang="en-GB" sz="1100" b="1" dirty="0">
                <a:solidFill>
                  <a:srgbClr val="425563"/>
                </a:solidFill>
                <a:latin typeface="Verdana" panose="020B0604030504040204" pitchFamily="34" charset="0"/>
                <a:ea typeface="Verdana" panose="020B0604030504040204" pitchFamily="34" charset="0"/>
                <a:cs typeface="Verdana" panose="020B0604030504040204" pitchFamily="34" charset="0"/>
              </a:rPr>
              <a:t>rejection</a:t>
            </a:r>
          </a:p>
          <a:p>
            <a:pPr marL="171450" lvl="0" indent="-171450">
              <a:lnSpc>
                <a:spcPct val="150000"/>
              </a:lnSpc>
              <a:buFont typeface="Arial" panose="020B0604020202020204" pitchFamily="34" charset="0"/>
              <a:buChar char="•"/>
            </a:pP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Due to an </a:t>
            </a:r>
            <a:r>
              <a:rPr lang="en-GB" sz="1100" b="1" dirty="0">
                <a:solidFill>
                  <a:srgbClr val="425563"/>
                </a:solidFill>
                <a:latin typeface="Verdana" panose="020B0604030504040204" pitchFamily="34" charset="0"/>
                <a:ea typeface="Verdana" panose="020B0604030504040204" pitchFamily="34" charset="0"/>
                <a:cs typeface="Verdana" panose="020B0604030504040204" pitchFamily="34" charset="0"/>
              </a:rPr>
              <a:t>error</a:t>
            </a: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 on SFE’s part</a:t>
            </a:r>
          </a:p>
          <a:p>
            <a:pPr marL="171450" lvl="0" indent="-171450">
              <a:lnSpc>
                <a:spcPct val="150000"/>
              </a:lnSpc>
              <a:buFont typeface="Arial" panose="020B0604020202020204" pitchFamily="34" charset="0"/>
              <a:buChar char="•"/>
            </a:pP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To get </a:t>
            </a:r>
            <a:r>
              <a:rPr lang="en-GB" sz="1100" b="1" dirty="0">
                <a:solidFill>
                  <a:srgbClr val="425563"/>
                </a:solidFill>
                <a:latin typeface="Verdana" panose="020B0604030504040204" pitchFamily="34" charset="0"/>
                <a:ea typeface="Verdana" panose="020B0604030504040204" pitchFamily="34" charset="0"/>
                <a:cs typeface="Verdana" panose="020B0604030504040204" pitchFamily="34" charset="0"/>
              </a:rPr>
              <a:t>estrangement classified </a:t>
            </a:r>
          </a:p>
          <a:p>
            <a:pPr marL="171450" lvl="0" indent="-171450">
              <a:lnSpc>
                <a:spcPct val="150000"/>
              </a:lnSpc>
              <a:buFont typeface="Arial" panose="020B0604020202020204" pitchFamily="34" charset="0"/>
              <a:buChar char="•"/>
            </a:pP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To ensure their </a:t>
            </a:r>
            <a:r>
              <a:rPr lang="en-GB" sz="1100" b="1" dirty="0">
                <a:solidFill>
                  <a:srgbClr val="425563"/>
                </a:solidFill>
                <a:latin typeface="Verdana" panose="020B0604030504040204" pitchFamily="34" charset="0"/>
                <a:ea typeface="Verdana" panose="020B0604030504040204" pitchFamily="34" charset="0"/>
                <a:cs typeface="Verdana" panose="020B0604030504040204" pitchFamily="34" charset="0"/>
              </a:rPr>
              <a:t>receipt</a:t>
            </a:r>
            <a:r>
              <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rPr>
              <a:t> of documents</a:t>
            </a:r>
          </a:p>
          <a:p>
            <a:pPr marL="171450" lvl="0" indent="-171450">
              <a:lnSpc>
                <a:spcPct val="150000"/>
              </a:lnSpc>
              <a:buFont typeface="Arial" panose="020B0604020202020204" pitchFamily="34" charset="0"/>
              <a:buChar char="•"/>
            </a:pPr>
            <a:r>
              <a:rPr lang="en-GB" sz="1100" b="1" dirty="0" smtClean="0">
                <a:solidFill>
                  <a:srgbClr val="425563"/>
                </a:solidFill>
                <a:latin typeface="Verdana" panose="020B0604030504040204" pitchFamily="34" charset="0"/>
                <a:ea typeface="Verdana" panose="020B0604030504040204" pitchFamily="34" charset="0"/>
                <a:cs typeface="Verdana" panose="020B0604030504040204" pitchFamily="34" charset="0"/>
              </a:rPr>
              <a:t>Definitions</a:t>
            </a:r>
          </a:p>
          <a:p>
            <a:pPr marL="171450" lvl="0" indent="-171450">
              <a:lnSpc>
                <a:spcPct val="150000"/>
              </a:lnSpc>
              <a:buFont typeface="Arial" panose="020B0604020202020204" pitchFamily="34" charset="0"/>
              <a:buChar char="•"/>
            </a:pPr>
            <a:r>
              <a:rPr lang="en-GB" sz="1100" b="1" dirty="0" smtClean="0">
                <a:solidFill>
                  <a:srgbClr val="425563"/>
                </a:solidFill>
                <a:latin typeface="Verdana" panose="020B0604030504040204" pitchFamily="34" charset="0"/>
                <a:ea typeface="Verdana" panose="020B0604030504040204" pitchFamily="34" charset="0"/>
                <a:cs typeface="Verdana" panose="020B0604030504040204" pitchFamily="34" charset="0"/>
              </a:rPr>
              <a:t>Support</a:t>
            </a:r>
            <a:r>
              <a:rPr lang="en-GB" sz="1100" dirty="0" smtClean="0">
                <a:solidFill>
                  <a:srgbClr val="425563"/>
                </a:solidFill>
                <a:latin typeface="Verdana" panose="020B0604030504040204" pitchFamily="34" charset="0"/>
                <a:ea typeface="Verdana" panose="020B0604030504040204" pitchFamily="34" charset="0"/>
                <a:cs typeface="Verdana" panose="020B0604030504040204" pitchFamily="34" charset="0"/>
              </a:rPr>
              <a:t> with completion</a:t>
            </a:r>
          </a:p>
          <a:p>
            <a:pPr marL="171450" lvl="0" indent="-171450">
              <a:lnSpc>
                <a:spcPct val="150000"/>
              </a:lnSpc>
              <a:buFont typeface="Arial" panose="020B0604020202020204" pitchFamily="34" charset="0"/>
              <a:buChar char="•"/>
            </a:pPr>
            <a:r>
              <a:rPr lang="en-GB" sz="1100" dirty="0" smtClean="0">
                <a:solidFill>
                  <a:srgbClr val="425563"/>
                </a:solidFill>
                <a:latin typeface="Verdana" panose="020B0604030504040204" pitchFamily="34" charset="0"/>
                <a:ea typeface="Verdana" panose="020B0604030504040204" pitchFamily="34" charset="0"/>
                <a:cs typeface="Verdana" panose="020B0604030504040204" pitchFamily="34" charset="0"/>
              </a:rPr>
              <a:t>To </a:t>
            </a:r>
            <a:r>
              <a:rPr lang="en-GB" sz="1100" b="1" dirty="0" smtClean="0">
                <a:solidFill>
                  <a:srgbClr val="425563"/>
                </a:solidFill>
                <a:latin typeface="Verdana" panose="020B0604030504040204" pitchFamily="34" charset="0"/>
                <a:ea typeface="Verdana" panose="020B0604030504040204" pitchFamily="34" charset="0"/>
                <a:cs typeface="Verdana" panose="020B0604030504040204" pitchFamily="34" charset="0"/>
              </a:rPr>
              <a:t>complain/query</a:t>
            </a:r>
            <a:r>
              <a:rPr lang="en-GB" sz="1100" dirty="0" smtClean="0">
                <a:solidFill>
                  <a:srgbClr val="425563"/>
                </a:solidFill>
                <a:latin typeface="Verdana" panose="020B0604030504040204" pitchFamily="34" charset="0"/>
                <a:ea typeface="Verdana" panose="020B0604030504040204" pitchFamily="34" charset="0"/>
                <a:cs typeface="Verdana" panose="020B0604030504040204" pitchFamily="34" charset="0"/>
              </a:rPr>
              <a:t> amount</a:t>
            </a:r>
            <a:endParaRPr lang="en-GB" sz="1100" dirty="0">
              <a:solidFill>
                <a:srgbClr val="425563"/>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rgbClr val="425563"/>
              </a:solidFill>
            </a:endParaRPr>
          </a:p>
        </p:txBody>
      </p:sp>
      <p:cxnSp>
        <p:nvCxnSpPr>
          <p:cNvPr id="5" name="Straight Arrow Connector 4"/>
          <p:cNvCxnSpPr/>
          <p:nvPr/>
        </p:nvCxnSpPr>
        <p:spPr bwMode="auto">
          <a:xfrm>
            <a:off x="3779912" y="5517232"/>
            <a:ext cx="2592288" cy="0"/>
          </a:xfrm>
          <a:prstGeom prst="straightConnector1">
            <a:avLst/>
          </a:prstGeom>
          <a:solidFill>
            <a:schemeClr val="accent1"/>
          </a:solidFill>
          <a:ln w="9525" cap="flat" cmpd="sng" algn="ctr">
            <a:solidFill>
              <a:srgbClr val="AEAEAE"/>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853588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36" y="6137294"/>
            <a:ext cx="7051451" cy="707886"/>
          </a:xfrm>
          <a:prstGeom prst="rect">
            <a:avLst/>
          </a:prstGeom>
          <a:noFill/>
        </p:spPr>
        <p:txBody>
          <a:bodyPr wrap="square" rtlCol="0">
            <a:spAutoFit/>
          </a:bodyPr>
          <a:lstStyle/>
          <a:p>
            <a:pPr>
              <a:tabLst>
                <a:tab pos="271463" algn="l"/>
              </a:tabLst>
            </a:pPr>
            <a:r>
              <a:rPr lang="en-GB" sz="1000" dirty="0">
                <a:solidFill>
                  <a:srgbClr val="000000"/>
                </a:solidFill>
                <a:latin typeface="+mn-lt"/>
              </a:rPr>
              <a:t>Base:  </a:t>
            </a:r>
            <a:r>
              <a:rPr lang="en-GB" sz="1000" dirty="0" smtClean="0">
                <a:solidFill>
                  <a:srgbClr val="000000"/>
                </a:solidFill>
                <a:latin typeface="+mn-lt"/>
              </a:rPr>
              <a:t>88 </a:t>
            </a:r>
            <a:r>
              <a:rPr lang="en-GB" sz="1000" dirty="0">
                <a:solidFill>
                  <a:srgbClr val="000000"/>
                </a:solidFill>
                <a:latin typeface="+mn-lt"/>
              </a:rPr>
              <a:t>respondents.</a:t>
            </a:r>
          </a:p>
          <a:p>
            <a:pPr eaLnBrk="0" fontAlgn="base" hangingPunct="0">
              <a:spcBef>
                <a:spcPct val="0"/>
              </a:spcBef>
              <a:spcAft>
                <a:spcPct val="0"/>
              </a:spcAft>
            </a:pPr>
            <a:endParaRPr lang="en-GB" sz="1000" dirty="0">
              <a:solidFill>
                <a:srgbClr val="000000"/>
              </a:solidFill>
              <a:latin typeface="+mn-lt"/>
            </a:endParaRPr>
          </a:p>
          <a:p>
            <a:pPr lvl="0" defTabSz="432000"/>
            <a:r>
              <a:rPr lang="en-GB" sz="1000" b="1" dirty="0" smtClean="0">
                <a:latin typeface="+mn-lt"/>
              </a:rPr>
              <a:t>Did </a:t>
            </a:r>
            <a:r>
              <a:rPr lang="en-GB" sz="1000" b="1" dirty="0">
                <a:latin typeface="+mn-lt"/>
              </a:rPr>
              <a:t>you have any difficulties with the language or terminology in this part of your application? If you did, please give details to help us improve this for other students.</a:t>
            </a:r>
          </a:p>
        </p:txBody>
      </p:sp>
      <p:sp>
        <p:nvSpPr>
          <p:cNvPr id="6" name="Title 1"/>
          <p:cNvSpPr>
            <a:spLocks noGrp="1"/>
          </p:cNvSpPr>
          <p:nvPr>
            <p:ph type="ctrTitle"/>
          </p:nvPr>
        </p:nvSpPr>
        <p:spPr>
          <a:xfrm>
            <a:off x="352793" y="520162"/>
            <a:ext cx="8431597" cy="653573"/>
          </a:xfrm>
        </p:spPr>
        <p:txBody>
          <a:bodyPr anchor="ctr"/>
          <a:lstStyle/>
          <a:p>
            <a:r>
              <a:rPr lang="en-GB" sz="1400" dirty="0" smtClean="0">
                <a:latin typeface="Verdana" panose="020B0604030504040204" pitchFamily="34" charset="0"/>
                <a:ea typeface="Verdana" panose="020B0604030504040204" pitchFamily="34" charset="0"/>
                <a:cs typeface="Verdana" panose="020B0604030504040204" pitchFamily="34" charset="0"/>
              </a:rPr>
              <a:t>Many respondents reported having no difficulties with the language.  </a:t>
            </a:r>
            <a:r>
              <a:rPr lang="en-GB" sz="1400" dirty="0">
                <a:latin typeface="Verdana" panose="020B0604030504040204" pitchFamily="34" charset="0"/>
                <a:ea typeface="Verdana" panose="020B0604030504040204" pitchFamily="34" charset="0"/>
                <a:cs typeface="Verdana" panose="020B0604030504040204" pitchFamily="34" charset="0"/>
              </a:rPr>
              <a:t>O</a:t>
            </a:r>
            <a:r>
              <a:rPr lang="en-GB" sz="1400" dirty="0" smtClean="0">
                <a:latin typeface="Verdana" panose="020B0604030504040204" pitchFamily="34" charset="0"/>
                <a:ea typeface="Verdana" panose="020B0604030504040204" pitchFamily="34" charset="0"/>
                <a:cs typeface="Verdana" panose="020B0604030504040204" pitchFamily="34" charset="0"/>
              </a:rPr>
              <a:t>f those who did face problems, it was largely to do with the terminology used and instances where categories were too general or narrow.  Opportunity exists to offer clear definitions and explanations of labels commonly used in bureaucracy but not necessarily understood by the students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4388780" y="3243967"/>
            <a:ext cx="2240215" cy="1236747"/>
            <a:chOff x="4943872" y="3780766"/>
            <a:chExt cx="2748287" cy="1100922"/>
          </a:xfrm>
        </p:grpSpPr>
        <p:sp>
          <p:nvSpPr>
            <p:cNvPr id="25" name="Rectangular Callout 24"/>
            <p:cNvSpPr/>
            <p:nvPr/>
          </p:nvSpPr>
          <p:spPr bwMode="auto">
            <a:xfrm>
              <a:off x="4943872" y="3780766"/>
              <a:ext cx="2664296" cy="975780"/>
            </a:xfrm>
            <a:prstGeom prst="wedgeRectCallout">
              <a:avLst>
                <a:gd name="adj1" fmla="val -57664"/>
                <a:gd name="adj2" fmla="val -28604"/>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6" name="Rectangle 25"/>
            <p:cNvSpPr/>
            <p:nvPr/>
          </p:nvSpPr>
          <p:spPr>
            <a:xfrm>
              <a:off x="5050559" y="3867297"/>
              <a:ext cx="2641600" cy="1014391"/>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a:t>
              </a:r>
              <a:r>
                <a:rPr lang="en-GB" sz="1100" b="1" i="1" dirty="0">
                  <a:latin typeface="+mn-lt"/>
                  <a:ea typeface="Verdana" panose="020B0604030504040204" pitchFamily="34" charset="0"/>
                  <a:cs typeface="Verdana" panose="020B0604030504040204" pitchFamily="34" charset="0"/>
                </a:rPr>
                <a:t>Very general</a:t>
              </a:r>
              <a:r>
                <a:rPr lang="en-GB" sz="1100" i="1" dirty="0">
                  <a:latin typeface="+mn-lt"/>
                  <a:ea typeface="Verdana" panose="020B0604030504040204" pitchFamily="34" charset="0"/>
                  <a:cs typeface="Verdana" panose="020B0604030504040204" pitchFamily="34" charset="0"/>
                </a:rPr>
                <a:t>, does not deal with </a:t>
              </a:r>
              <a:r>
                <a:rPr lang="en-GB" sz="1100" b="1" i="1" dirty="0">
                  <a:latin typeface="+mn-lt"/>
                  <a:ea typeface="Verdana" panose="020B0604030504040204" pitchFamily="34" charset="0"/>
                  <a:cs typeface="Verdana" panose="020B0604030504040204" pitchFamily="34" charset="0"/>
                </a:rPr>
                <a:t>more complicated </a:t>
              </a:r>
              <a:r>
                <a:rPr lang="en-GB" sz="1100" i="1" dirty="0">
                  <a:latin typeface="+mn-lt"/>
                  <a:ea typeface="Verdana" panose="020B0604030504040204" pitchFamily="34" charset="0"/>
                  <a:cs typeface="Verdana" panose="020B0604030504040204" pitchFamily="34" charset="0"/>
                </a:rPr>
                <a:t>circumstances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27" name="Group 26"/>
          <p:cNvGrpSpPr/>
          <p:nvPr/>
        </p:nvGrpSpPr>
        <p:grpSpPr>
          <a:xfrm>
            <a:off x="6588224" y="1815080"/>
            <a:ext cx="2250250" cy="1107996"/>
            <a:chOff x="8088018" y="1953939"/>
            <a:chExt cx="3096344" cy="1095253"/>
          </a:xfrm>
        </p:grpSpPr>
        <p:sp>
          <p:nvSpPr>
            <p:cNvPr id="28" name="Rectangular Callout 27"/>
            <p:cNvSpPr/>
            <p:nvPr/>
          </p:nvSpPr>
          <p:spPr bwMode="auto">
            <a:xfrm>
              <a:off x="8088018" y="1954379"/>
              <a:ext cx="3096344" cy="922577"/>
            </a:xfrm>
            <a:prstGeom prst="wedgeRectCallout">
              <a:avLst>
                <a:gd name="adj1" fmla="val -28178"/>
                <a:gd name="adj2" fmla="val 66158"/>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9" name="Rectangle 28"/>
            <p:cNvSpPr/>
            <p:nvPr/>
          </p:nvSpPr>
          <p:spPr>
            <a:xfrm>
              <a:off x="8162145" y="1953939"/>
              <a:ext cx="2906199" cy="1095253"/>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“Estranged implies voluntary. </a:t>
              </a:r>
              <a:r>
                <a:rPr lang="en-GB" sz="1100" b="1" i="1" dirty="0">
                  <a:latin typeface="+mn-lt"/>
                  <a:ea typeface="Verdana" panose="020B0604030504040204" pitchFamily="34" charset="0"/>
                  <a:cs typeface="Verdana" panose="020B0604030504040204" pitchFamily="34" charset="0"/>
                </a:rPr>
                <a:t>No box for one parent estranged and one </a:t>
              </a:r>
              <a:r>
                <a:rPr lang="en-GB" sz="1100" b="1" i="1" dirty="0" smtClean="0">
                  <a:latin typeface="+mn-lt"/>
                  <a:ea typeface="Verdana" panose="020B0604030504040204" pitchFamily="34" charset="0"/>
                  <a:cs typeface="Verdana" panose="020B0604030504040204" pitchFamily="34" charset="0"/>
                </a:rPr>
                <a:t>dead</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31" name="Group 30"/>
          <p:cNvGrpSpPr/>
          <p:nvPr/>
        </p:nvGrpSpPr>
        <p:grpSpPr>
          <a:xfrm>
            <a:off x="6281984" y="4844374"/>
            <a:ext cx="2392873" cy="848197"/>
            <a:chOff x="1372973" y="4201072"/>
            <a:chExt cx="2388466" cy="1205505"/>
          </a:xfrm>
        </p:grpSpPr>
        <p:sp>
          <p:nvSpPr>
            <p:cNvPr id="32" name="Rectangular Callout 31"/>
            <p:cNvSpPr/>
            <p:nvPr/>
          </p:nvSpPr>
          <p:spPr bwMode="auto">
            <a:xfrm>
              <a:off x="1372973" y="4201072"/>
              <a:ext cx="2388466" cy="1205505"/>
            </a:xfrm>
            <a:prstGeom prst="wedgeRectCallout">
              <a:avLst>
                <a:gd name="adj1" fmla="val 29116"/>
                <a:gd name="adj2" fmla="val 62892"/>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33" name="Rectangle 32"/>
            <p:cNvSpPr/>
            <p:nvPr/>
          </p:nvSpPr>
          <p:spPr>
            <a:xfrm>
              <a:off x="1446382" y="4236875"/>
              <a:ext cx="2261286" cy="1093573"/>
            </a:xfrm>
            <a:prstGeom prst="rect">
              <a:avLst/>
            </a:prstGeom>
          </p:spPr>
          <p:txBody>
            <a:bodyPr wrap="square">
              <a:spAutoFit/>
            </a:bodyPr>
            <a:lstStyle/>
            <a:p>
              <a:r>
                <a:rPr lang="en-GB" sz="1100" i="1" dirty="0">
                  <a:latin typeface="+mn-lt"/>
                </a:rPr>
                <a:t>“Some bits just were </a:t>
              </a:r>
              <a:r>
                <a:rPr lang="en-GB" sz="1100" b="1" i="1" dirty="0">
                  <a:latin typeface="+mn-lt"/>
                </a:rPr>
                <a:t>not clear enough </a:t>
              </a:r>
              <a:r>
                <a:rPr lang="en-GB" sz="1100" i="1" dirty="0">
                  <a:latin typeface="+mn-lt"/>
                </a:rPr>
                <a:t>as it was easy to </a:t>
              </a:r>
              <a:r>
                <a:rPr lang="en-GB" sz="1100" i="1" dirty="0" smtClean="0">
                  <a:latin typeface="+mn-lt"/>
                </a:rPr>
                <a:t>misunderstand </a:t>
              </a:r>
              <a:r>
                <a:rPr lang="en-GB" sz="1100" i="1" dirty="0">
                  <a:latin typeface="+mn-lt"/>
                </a:rPr>
                <a:t>questions at times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34" name="Group 33"/>
          <p:cNvGrpSpPr/>
          <p:nvPr/>
        </p:nvGrpSpPr>
        <p:grpSpPr>
          <a:xfrm>
            <a:off x="3963943" y="2039480"/>
            <a:ext cx="1919379" cy="787349"/>
            <a:chOff x="4887276" y="2207738"/>
            <a:chExt cx="2296408" cy="861414"/>
          </a:xfrm>
        </p:grpSpPr>
        <p:sp>
          <p:nvSpPr>
            <p:cNvPr id="35" name="Rectangular Callout 34"/>
            <p:cNvSpPr/>
            <p:nvPr/>
          </p:nvSpPr>
          <p:spPr bwMode="auto">
            <a:xfrm>
              <a:off x="4887276" y="2207738"/>
              <a:ext cx="2229892" cy="861414"/>
            </a:xfrm>
            <a:prstGeom prst="wedgeRectCallout">
              <a:avLst>
                <a:gd name="adj1" fmla="val -37391"/>
                <a:gd name="adj2" fmla="val 71697"/>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6" name="Rectangle 35"/>
            <p:cNvSpPr/>
            <p:nvPr/>
          </p:nvSpPr>
          <p:spPr>
            <a:xfrm>
              <a:off x="4912888" y="2222944"/>
              <a:ext cx="2270796" cy="841821"/>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“Yes because I am </a:t>
              </a:r>
              <a:r>
                <a:rPr lang="en-GB" sz="1100" b="1" i="1" dirty="0">
                  <a:latin typeface="+mn-lt"/>
                  <a:ea typeface="Verdana" panose="020B0604030504040204" pitchFamily="34" charset="0"/>
                  <a:cs typeface="Verdana" panose="020B0604030504040204" pitchFamily="34" charset="0"/>
                </a:rPr>
                <a:t>dyslexic</a:t>
              </a:r>
              <a:r>
                <a:rPr lang="en-GB" sz="1100" i="1" dirty="0">
                  <a:latin typeface="+mn-lt"/>
                  <a:ea typeface="Verdana" panose="020B0604030504040204" pitchFamily="34" charset="0"/>
                  <a:cs typeface="Verdana" panose="020B0604030504040204" pitchFamily="34" charset="0"/>
                </a:rPr>
                <a:t> and not very good with </a:t>
              </a:r>
              <a:r>
                <a:rPr lang="en-GB" sz="1100" i="1" dirty="0" smtClean="0">
                  <a:latin typeface="+mn-lt"/>
                  <a:ea typeface="Verdana" panose="020B0604030504040204" pitchFamily="34" charset="0"/>
                  <a:cs typeface="Verdana" panose="020B0604030504040204" pitchFamily="34" charset="0"/>
                </a:rPr>
                <a:t>forms”.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37" name="Group 36"/>
          <p:cNvGrpSpPr/>
          <p:nvPr/>
        </p:nvGrpSpPr>
        <p:grpSpPr>
          <a:xfrm>
            <a:off x="3613427" y="4726863"/>
            <a:ext cx="2503670" cy="1474318"/>
            <a:chOff x="3980045" y="4667564"/>
            <a:chExt cx="3821948" cy="2163365"/>
          </a:xfrm>
        </p:grpSpPr>
        <p:sp>
          <p:nvSpPr>
            <p:cNvPr id="38" name="Rectangular Callout 37"/>
            <p:cNvSpPr/>
            <p:nvPr/>
          </p:nvSpPr>
          <p:spPr bwMode="auto">
            <a:xfrm>
              <a:off x="3980045" y="4667564"/>
              <a:ext cx="3821948" cy="1834896"/>
            </a:xfrm>
            <a:prstGeom prst="wedgeRectCallout">
              <a:avLst>
                <a:gd name="adj1" fmla="val -28178"/>
                <a:gd name="adj2" fmla="val 66158"/>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9" name="Rectangle 38"/>
            <p:cNvSpPr/>
            <p:nvPr/>
          </p:nvSpPr>
          <p:spPr>
            <a:xfrm>
              <a:off x="4091248" y="4791040"/>
              <a:ext cx="3599543" cy="2039889"/>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didn't know what some of the </a:t>
              </a:r>
              <a:r>
                <a:rPr lang="en-GB" sz="1100" b="1" i="1" dirty="0">
                  <a:latin typeface="+mn-lt"/>
                  <a:ea typeface="Verdana" panose="020B0604030504040204" pitchFamily="34" charset="0"/>
                  <a:cs typeface="Verdana" panose="020B0604030504040204" pitchFamily="34" charset="0"/>
                </a:rPr>
                <a:t>acronyms</a:t>
              </a:r>
              <a:r>
                <a:rPr lang="en-GB" sz="1100" i="1" dirty="0">
                  <a:latin typeface="+mn-lt"/>
                  <a:ea typeface="Verdana" panose="020B0604030504040204" pitchFamily="34" charset="0"/>
                  <a:cs typeface="Verdana" panose="020B0604030504040204" pitchFamily="34" charset="0"/>
                </a:rPr>
                <a:t> were, and I am </a:t>
              </a:r>
              <a:r>
                <a:rPr lang="en-GB" sz="1100" b="1" i="1" dirty="0">
                  <a:latin typeface="+mn-lt"/>
                  <a:ea typeface="Verdana" panose="020B0604030504040204" pitchFamily="34" charset="0"/>
                  <a:cs typeface="Verdana" panose="020B0604030504040204" pitchFamily="34" charset="0"/>
                </a:rPr>
                <a:t>unsure what local authority care is</a:t>
              </a:r>
              <a:r>
                <a:rPr lang="en-GB" sz="1100" i="1" dirty="0">
                  <a:latin typeface="+mn-lt"/>
                  <a:ea typeface="Verdana" panose="020B0604030504040204" pitchFamily="34" charset="0"/>
                  <a:cs typeface="Verdana" panose="020B0604030504040204" pitchFamily="34" charset="0"/>
                </a:rPr>
                <a:t>, and so I just picked the option that seemed to apply to me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grpSp>
        <p:nvGrpSpPr>
          <p:cNvPr id="2" name="Group 1"/>
          <p:cNvGrpSpPr/>
          <p:nvPr/>
        </p:nvGrpSpPr>
        <p:grpSpPr>
          <a:xfrm>
            <a:off x="6701822" y="3175209"/>
            <a:ext cx="2412190" cy="1224443"/>
            <a:chOff x="8701971" y="3536775"/>
            <a:chExt cx="2332724" cy="1699647"/>
          </a:xfrm>
        </p:grpSpPr>
        <p:sp>
          <p:nvSpPr>
            <p:cNvPr id="30" name="Rectangle 29"/>
            <p:cNvSpPr/>
            <p:nvPr/>
          </p:nvSpPr>
          <p:spPr>
            <a:xfrm>
              <a:off x="8763906" y="3556215"/>
              <a:ext cx="2208855" cy="1538007"/>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had to get a teacher to explain what estrangement was </a:t>
              </a:r>
              <a:r>
                <a:rPr lang="en-GB" sz="1100" i="1" dirty="0">
                  <a:latin typeface="+mn-lt"/>
                  <a:ea typeface="Verdana" panose="020B0604030504040204" pitchFamily="34" charset="0"/>
                  <a:cs typeface="Verdana" panose="020B0604030504040204" pitchFamily="34" charset="0"/>
                </a:rPr>
                <a:t>to me as again never had it explained to me beforehand</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sp>
          <p:nvSpPr>
            <p:cNvPr id="40" name="Rectangular Callout 39"/>
            <p:cNvSpPr/>
            <p:nvPr/>
          </p:nvSpPr>
          <p:spPr bwMode="auto">
            <a:xfrm>
              <a:off x="8701971" y="3536775"/>
              <a:ext cx="2332724" cy="1699647"/>
            </a:xfrm>
            <a:prstGeom prst="wedgeRectCallout">
              <a:avLst>
                <a:gd name="adj1" fmla="val -206"/>
                <a:gd name="adj2" fmla="val 69709"/>
              </a:avLst>
            </a:prstGeom>
            <a:noFill/>
            <a:ln w="9525" cap="flat" cmpd="sng" algn="ctr">
              <a:solidFill>
                <a:srgbClr val="840B55"/>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sp>
        <p:nvSpPr>
          <p:cNvPr id="41" name="Parallelogram 11"/>
          <p:cNvSpPr>
            <a:spLocks noChangeArrowheads="1"/>
          </p:cNvSpPr>
          <p:nvPr/>
        </p:nvSpPr>
        <p:spPr bwMode="auto">
          <a:xfrm>
            <a:off x="352436" y="2039480"/>
            <a:ext cx="2980926" cy="2780573"/>
          </a:xfrm>
          <a:prstGeom prst="parallelogram">
            <a:avLst>
              <a:gd name="adj" fmla="val 9969"/>
            </a:avLst>
          </a:prstGeom>
          <a:solidFill>
            <a:srgbClr val="FF6600">
              <a:alpha val="90000"/>
            </a:srgbClr>
          </a:solidFill>
          <a:ln w="9525" algn="ctr">
            <a:noFill/>
            <a:round/>
            <a:headEnd/>
            <a:tailEnd/>
          </a:ln>
        </p:spPr>
        <p:txBody>
          <a:bodyPr anchor="ctr"/>
          <a:lstStyle/>
          <a:p>
            <a:pPr marL="128588" indent="-128588">
              <a:lnSpc>
                <a:spcPct val="150000"/>
              </a:lnSpc>
              <a:buFont typeface="Arial" panose="020B0604020202020204" pitchFamily="34" charset="0"/>
              <a:buChar char="•"/>
            </a:pP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Terminology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 jargon</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Too general </a:t>
            </a:r>
          </a:p>
          <a:p>
            <a:pPr marL="128588" indent="-128588">
              <a:lnSpc>
                <a:spcPct val="150000"/>
              </a:lnSpc>
              <a:buFont typeface="Arial" panose="020B0604020202020204" pitchFamily="34" charset="0"/>
              <a:buChar char="•"/>
            </a:pP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Too narrow/restrictive</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Dyslexic</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Unclear</a:t>
            </a:r>
          </a:p>
          <a:p>
            <a:pPr marL="128588" indent="-128588">
              <a:lnSpc>
                <a:spcPct val="15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Had support</a:t>
            </a:r>
          </a:p>
        </p:txBody>
      </p:sp>
      <p:sp>
        <p:nvSpPr>
          <p:cNvPr id="42" name="TextBox 4"/>
          <p:cNvSpPr txBox="1">
            <a:spLocks noChangeArrowheads="1"/>
          </p:cNvSpPr>
          <p:nvPr/>
        </p:nvSpPr>
        <p:spPr bwMode="auto">
          <a:xfrm>
            <a:off x="467544" y="1628799"/>
            <a:ext cx="3816424"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Difficulties with language or terminology</a:t>
            </a:r>
            <a:endParaRPr lang="en-GB" sz="1200" dirty="0">
              <a:solidFill>
                <a:srgbClr val="425563"/>
              </a:solidFill>
              <a:latin typeface="Verdana" pitchFamily="34" charset="0"/>
            </a:endParaRPr>
          </a:p>
        </p:txBody>
      </p:sp>
      <p:sp>
        <p:nvSpPr>
          <p:cNvPr id="43" name="Parallelogram 11"/>
          <p:cNvSpPr>
            <a:spLocks noChangeArrowheads="1"/>
          </p:cNvSpPr>
          <p:nvPr/>
        </p:nvSpPr>
        <p:spPr bwMode="auto">
          <a:xfrm>
            <a:off x="1263615" y="4645053"/>
            <a:ext cx="2069747" cy="1332279"/>
          </a:xfrm>
          <a:prstGeom prst="parallelogram">
            <a:avLst>
              <a:gd name="adj" fmla="val 9969"/>
            </a:avLst>
          </a:prstGeom>
          <a:solidFill>
            <a:srgbClr val="933298">
              <a:alpha val="90000"/>
            </a:srgbClr>
          </a:solidFill>
          <a:ln w="9525" algn="ctr">
            <a:noFill/>
            <a:round/>
            <a:headEnd/>
            <a:tailEnd/>
          </a:ln>
        </p:spPr>
        <p:txBody>
          <a:bodyPr anchor="ctr"/>
          <a:lstStyle/>
          <a:p>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88%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reported no difficulties with the language or terminology</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7371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Access of student support</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29513068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3491880" y="1628800"/>
            <a:ext cx="3456384"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Access of </a:t>
            </a:r>
            <a:r>
              <a:rPr lang="en-GB" sz="1200" dirty="0">
                <a:solidFill>
                  <a:srgbClr val="425563"/>
                </a:solidFill>
                <a:latin typeface="Verdana" pitchFamily="34" charset="0"/>
              </a:rPr>
              <a:t>student support </a:t>
            </a:r>
            <a:r>
              <a:rPr lang="en-GB" sz="1200" dirty="0" smtClean="0">
                <a:solidFill>
                  <a:srgbClr val="425563"/>
                </a:solidFill>
                <a:latin typeface="Verdana" pitchFamily="34" charset="0"/>
              </a:rPr>
              <a:t>at University </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093296"/>
            <a:ext cx="7020272" cy="707886"/>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a:latin typeface="+mn-lt"/>
              </a:rPr>
              <a:t>Have you accessed student support in your University or higher education institution for any of the following?</a:t>
            </a:r>
          </a:p>
        </p:txBody>
      </p:sp>
      <p:sp>
        <p:nvSpPr>
          <p:cNvPr id="8" name="Title 1"/>
          <p:cNvSpPr>
            <a:spLocks noGrp="1"/>
          </p:cNvSpPr>
          <p:nvPr>
            <p:ph type="ctrTitle"/>
          </p:nvPr>
        </p:nvSpPr>
        <p:spPr>
          <a:xfrm>
            <a:off x="395536" y="373846"/>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Respondents access some of the support structures available from their institution, but there is potentially an opportunity for these to be more fully utilised.  Only a third have received help with their student finance application, despite their reported experiences of this process being one of stress and difficulty</a:t>
            </a:r>
            <a:endParaRPr lang="en-GB" sz="1400" kern="1200" dirty="0">
              <a:solidFill>
                <a:prstClr val="white"/>
              </a:solidFill>
              <a:ea typeface="+mn-ea"/>
              <a:cs typeface="+mn-cs"/>
            </a:endParaRPr>
          </a:p>
        </p:txBody>
      </p:sp>
      <p:graphicFrame>
        <p:nvGraphicFramePr>
          <p:cNvPr id="9" name="Chart 6"/>
          <p:cNvGraphicFramePr>
            <a:graphicFrameLocks/>
          </p:cNvGraphicFramePr>
          <p:nvPr>
            <p:extLst>
              <p:ext uri="{D42A27DB-BD31-4B8C-83A1-F6EECF244321}">
                <p14:modId xmlns:p14="http://schemas.microsoft.com/office/powerpoint/2010/main" val="267006374"/>
              </p:ext>
            </p:extLst>
          </p:nvPr>
        </p:nvGraphicFramePr>
        <p:xfrm>
          <a:off x="458788" y="1988841"/>
          <a:ext cx="670550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6168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142401" y="1651646"/>
            <a:ext cx="3308870"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Support accessed</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463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Tell us about the support you accessed</a:t>
            </a:r>
            <a:endParaRPr lang="en-GB" sz="1000" b="1" dirty="0">
              <a:latin typeface="+mn-lt"/>
            </a:endParaRPr>
          </a:p>
        </p:txBody>
      </p:sp>
      <p:sp>
        <p:nvSpPr>
          <p:cNvPr id="8" name="Title 1"/>
          <p:cNvSpPr>
            <a:spLocks noGrp="1"/>
          </p:cNvSpPr>
          <p:nvPr>
            <p:ph type="ctrTitle"/>
          </p:nvPr>
        </p:nvSpPr>
        <p:spPr>
          <a:xfrm>
            <a:off x="417290" y="400935"/>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two-thirds of sought financial assistance in the form of bursaries, grants and loans</a:t>
            </a:r>
            <a:endParaRPr lang="en-GB" sz="1400" kern="1200" dirty="0">
              <a:solidFill>
                <a:prstClr val="white"/>
              </a:solidFill>
              <a:ea typeface="+mn-ea"/>
              <a:cs typeface="+mn-cs"/>
            </a:endParaRPr>
          </a:p>
        </p:txBody>
      </p:sp>
      <p:grpSp>
        <p:nvGrpSpPr>
          <p:cNvPr id="6" name="Group 5"/>
          <p:cNvGrpSpPr/>
          <p:nvPr/>
        </p:nvGrpSpPr>
        <p:grpSpPr>
          <a:xfrm>
            <a:off x="6588224" y="1694505"/>
            <a:ext cx="2441008" cy="1271053"/>
            <a:chOff x="4904727" y="3750618"/>
            <a:chExt cx="2703441" cy="975780"/>
          </a:xfrm>
        </p:grpSpPr>
        <p:sp>
          <p:nvSpPr>
            <p:cNvPr id="7" name="Rectangular Callout 6"/>
            <p:cNvSpPr/>
            <p:nvPr/>
          </p:nvSpPr>
          <p:spPr bwMode="auto">
            <a:xfrm>
              <a:off x="4904727" y="3750618"/>
              <a:ext cx="2664296" cy="975780"/>
            </a:xfrm>
            <a:prstGeom prst="wedgeRectCallout">
              <a:avLst>
                <a:gd name="adj1" fmla="val 26825"/>
                <a:gd name="adj2" fmla="val 58695"/>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9" name="Rectangle 8"/>
            <p:cNvSpPr/>
            <p:nvPr/>
          </p:nvSpPr>
          <p:spPr>
            <a:xfrm>
              <a:off x="4966568" y="3843286"/>
              <a:ext cx="2641600" cy="850602"/>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t>
              </a:r>
              <a:r>
                <a:rPr lang="en-GB" sz="1100" b="1" i="1" dirty="0">
                  <a:latin typeface="+mn-lt"/>
                  <a:ea typeface="Verdana" panose="020B0604030504040204" pitchFamily="34" charset="0"/>
                  <a:cs typeface="Verdana" panose="020B0604030504040204" pitchFamily="34" charset="0"/>
                </a:rPr>
                <a:t>needed extra money from university to pay my rent </a:t>
              </a:r>
              <a:r>
                <a:rPr lang="en-GB" sz="1100" i="1" dirty="0">
                  <a:latin typeface="+mn-lt"/>
                  <a:ea typeface="Verdana" panose="020B0604030504040204" pitchFamily="34" charset="0"/>
                  <a:cs typeface="Verdana" panose="020B0604030504040204" pitchFamily="34" charset="0"/>
                </a:rPr>
                <a:t>as I was dealing with accommodation issues that compromised my payments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3" name="Group 12"/>
          <p:cNvGrpSpPr/>
          <p:nvPr/>
        </p:nvGrpSpPr>
        <p:grpSpPr>
          <a:xfrm>
            <a:off x="3399178" y="3492660"/>
            <a:ext cx="2853135" cy="2081130"/>
            <a:chOff x="1114060" y="4203015"/>
            <a:chExt cx="2418224" cy="2443246"/>
          </a:xfrm>
        </p:grpSpPr>
        <p:sp>
          <p:nvSpPr>
            <p:cNvPr id="14" name="Rectangular Callout 13"/>
            <p:cNvSpPr/>
            <p:nvPr/>
          </p:nvSpPr>
          <p:spPr bwMode="auto">
            <a:xfrm>
              <a:off x="1114060" y="4203015"/>
              <a:ext cx="2418224" cy="2443246"/>
            </a:xfrm>
            <a:prstGeom prst="wedgeRectCallout">
              <a:avLst>
                <a:gd name="adj1" fmla="val 29116"/>
                <a:gd name="adj2" fmla="val 62892"/>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rgbClr val="FF0098"/>
                </a:solidFill>
                <a:latin typeface="+mn-lt"/>
              </a:endParaRPr>
            </a:p>
          </p:txBody>
        </p:sp>
        <p:sp>
          <p:nvSpPr>
            <p:cNvPr id="17" name="Rectangle 16"/>
            <p:cNvSpPr/>
            <p:nvPr/>
          </p:nvSpPr>
          <p:spPr>
            <a:xfrm>
              <a:off x="1140392" y="4286178"/>
              <a:ext cx="2385237" cy="2233194"/>
            </a:xfrm>
            <a:prstGeom prst="rect">
              <a:avLst/>
            </a:prstGeom>
          </p:spPr>
          <p:txBody>
            <a:bodyPr wrap="square">
              <a:spAutoFit/>
            </a:bodyPr>
            <a:lstStyle/>
            <a:p>
              <a:r>
                <a:rPr lang="en-GB" sz="1100" i="1" dirty="0">
                  <a:latin typeface="+mn-lt"/>
                </a:rPr>
                <a:t>“Student Services </a:t>
              </a:r>
              <a:r>
                <a:rPr lang="en-GB" sz="1100" i="1" dirty="0" smtClean="0">
                  <a:latin typeface="+mn-lt"/>
                </a:rPr>
                <a:t>offer </a:t>
              </a:r>
              <a:r>
                <a:rPr lang="en-GB" sz="1100" i="1" dirty="0">
                  <a:latin typeface="+mn-lt"/>
                </a:rPr>
                <a:t>a </a:t>
              </a:r>
              <a:r>
                <a:rPr lang="en-GB" sz="1100" b="1" i="1" dirty="0">
                  <a:latin typeface="+mn-lt"/>
                </a:rPr>
                <a:t>comprehensive, amalgamated resource and advice bank</a:t>
              </a:r>
              <a:r>
                <a:rPr lang="en-GB" sz="1100" i="1" dirty="0">
                  <a:latin typeface="+mn-lt"/>
                </a:rPr>
                <a:t>.  </a:t>
              </a:r>
              <a:r>
                <a:rPr lang="en-GB" sz="1100" i="1" dirty="0" smtClean="0">
                  <a:latin typeface="+mn-lt"/>
                </a:rPr>
                <a:t>They </a:t>
              </a:r>
              <a:r>
                <a:rPr lang="en-GB" sz="1100" i="1" dirty="0">
                  <a:latin typeface="+mn-lt"/>
                </a:rPr>
                <a:t>offered advice on my finances, my depression, advised on whether I should leave social housing, provided financial aid when I couldn't cover the rent, </a:t>
              </a:r>
              <a:r>
                <a:rPr lang="en-GB" sz="1100" b="1" i="1" dirty="0">
                  <a:latin typeface="+mn-lt"/>
                </a:rPr>
                <a:t>double-checked my SFE application</a:t>
              </a:r>
              <a:r>
                <a:rPr lang="en-GB" sz="1100" i="1" dirty="0">
                  <a:latin typeface="+mn-lt"/>
                </a:rPr>
                <a:t> to ensure I was claiming everything I was "entitled" </a:t>
              </a:r>
              <a:r>
                <a:rPr lang="en-GB" sz="1100" i="1" dirty="0" smtClean="0">
                  <a:latin typeface="+mn-lt"/>
                </a:rPr>
                <a:t>to</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grpSp>
        <p:nvGrpSpPr>
          <p:cNvPr id="18" name="Group 17"/>
          <p:cNvGrpSpPr/>
          <p:nvPr/>
        </p:nvGrpSpPr>
        <p:grpSpPr>
          <a:xfrm>
            <a:off x="1115616" y="4348818"/>
            <a:ext cx="2012952" cy="1384483"/>
            <a:chOff x="4802080" y="2174801"/>
            <a:chExt cx="2381604" cy="966426"/>
          </a:xfrm>
        </p:grpSpPr>
        <p:sp>
          <p:nvSpPr>
            <p:cNvPr id="19" name="Rectangular Callout 18"/>
            <p:cNvSpPr/>
            <p:nvPr/>
          </p:nvSpPr>
          <p:spPr bwMode="auto">
            <a:xfrm>
              <a:off x="4802080" y="2174801"/>
              <a:ext cx="2229892" cy="861414"/>
            </a:xfrm>
            <a:prstGeom prst="wedgeRectCallout">
              <a:avLst>
                <a:gd name="adj1" fmla="val -37391"/>
                <a:gd name="adj2" fmla="val 71697"/>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0" name="Rectangle 19"/>
            <p:cNvSpPr/>
            <p:nvPr/>
          </p:nvSpPr>
          <p:spPr>
            <a:xfrm>
              <a:off x="4912888" y="2222946"/>
              <a:ext cx="2270796" cy="918281"/>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“I've had financial support from my university </a:t>
              </a:r>
              <a:r>
                <a:rPr lang="en-GB" sz="1100" b="1" i="1" dirty="0">
                  <a:latin typeface="+mn-lt"/>
                  <a:ea typeface="Verdana" panose="020B0604030504040204" pitchFamily="34" charset="0"/>
                  <a:cs typeface="Verdana" panose="020B0604030504040204" pitchFamily="34" charset="0"/>
                </a:rPr>
                <a:t>to cover costs where student finance failed </a:t>
              </a:r>
              <a:r>
                <a:rPr lang="en-GB" sz="1100" b="1" i="1" dirty="0" smtClean="0">
                  <a:latin typeface="+mn-lt"/>
                  <a:ea typeface="Verdana" panose="020B0604030504040204" pitchFamily="34" charset="0"/>
                  <a:cs typeface="Verdana" panose="020B0604030504040204" pitchFamily="34" charset="0"/>
                </a:rPr>
                <a:t>to</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21" name="Group 20"/>
          <p:cNvGrpSpPr/>
          <p:nvPr/>
        </p:nvGrpSpPr>
        <p:grpSpPr>
          <a:xfrm>
            <a:off x="3366088" y="2017325"/>
            <a:ext cx="2919314" cy="1067873"/>
            <a:chOff x="3980045" y="4667564"/>
            <a:chExt cx="3845492" cy="1834896"/>
          </a:xfrm>
        </p:grpSpPr>
        <p:sp>
          <p:nvSpPr>
            <p:cNvPr id="22" name="Rectangular Callout 21"/>
            <p:cNvSpPr/>
            <p:nvPr/>
          </p:nvSpPr>
          <p:spPr bwMode="auto">
            <a:xfrm>
              <a:off x="3980045" y="4667564"/>
              <a:ext cx="3821948" cy="1834896"/>
            </a:xfrm>
            <a:prstGeom prst="wedgeRectCallout">
              <a:avLst>
                <a:gd name="adj1" fmla="val -28178"/>
                <a:gd name="adj2" fmla="val 66158"/>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23" name="Rectangle 22"/>
            <p:cNvSpPr/>
            <p:nvPr/>
          </p:nvSpPr>
          <p:spPr>
            <a:xfrm>
              <a:off x="4092253" y="4800982"/>
              <a:ext cx="3733284" cy="1568058"/>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also had issues receiving my loan on time in my first year meaning I had to </a:t>
              </a:r>
              <a:r>
                <a:rPr lang="en-GB" sz="1100" b="1" i="1" dirty="0">
                  <a:latin typeface="+mn-lt"/>
                  <a:ea typeface="Verdana" panose="020B0604030504040204" pitchFamily="34" charset="0"/>
                  <a:cs typeface="Verdana" panose="020B0604030504040204" pitchFamily="34" charset="0"/>
                </a:rPr>
                <a:t>apply for a loan </a:t>
              </a:r>
              <a:r>
                <a:rPr lang="en-GB" sz="1100" i="1" dirty="0">
                  <a:latin typeface="+mn-lt"/>
                  <a:ea typeface="Verdana" panose="020B0604030504040204" pitchFamily="34" charset="0"/>
                  <a:cs typeface="Verdana" panose="020B0604030504040204" pitchFamily="34" charset="0"/>
                </a:rPr>
                <a:t>from the university in order to be able to buy essentials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 </a:t>
              </a:r>
              <a:endParaRPr lang="en-GB" sz="1100" dirty="0">
                <a:latin typeface="+mn-lt"/>
                <a:ea typeface="Verdana" panose="020B0604030504040204" pitchFamily="34" charset="0"/>
                <a:cs typeface="Verdana" panose="020B0604030504040204" pitchFamily="34" charset="0"/>
              </a:endParaRPr>
            </a:p>
          </p:txBody>
        </p:sp>
      </p:grpSp>
      <p:sp>
        <p:nvSpPr>
          <p:cNvPr id="28" name="Parallelogram 11"/>
          <p:cNvSpPr>
            <a:spLocks noChangeArrowheads="1"/>
          </p:cNvSpPr>
          <p:nvPr/>
        </p:nvSpPr>
        <p:spPr bwMode="auto">
          <a:xfrm>
            <a:off x="531236" y="2215013"/>
            <a:ext cx="2246397" cy="1787428"/>
          </a:xfrm>
          <a:prstGeom prst="parallelogram">
            <a:avLst>
              <a:gd name="adj" fmla="val 9969"/>
            </a:avLst>
          </a:prstGeom>
          <a:solidFill>
            <a:srgbClr val="FF6600">
              <a:alpha val="90000"/>
            </a:srgbClr>
          </a:solidFill>
          <a:ln w="9525" algn="ctr">
            <a:noFill/>
            <a:round/>
            <a:headEnd/>
            <a:tailEnd/>
          </a:ln>
        </p:spPr>
        <p:txBody>
          <a:bodyPr anchor="ct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65%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of respondents accessed support with finances.  This included bursaries and grants, loans and financial advice </a:t>
            </a:r>
          </a:p>
        </p:txBody>
      </p:sp>
      <p:grpSp>
        <p:nvGrpSpPr>
          <p:cNvPr id="30" name="Group 29"/>
          <p:cNvGrpSpPr/>
          <p:nvPr/>
        </p:nvGrpSpPr>
        <p:grpSpPr>
          <a:xfrm>
            <a:off x="6429443" y="3304524"/>
            <a:ext cx="2420426" cy="1736536"/>
            <a:chOff x="4888377" y="3750618"/>
            <a:chExt cx="2680647" cy="1333129"/>
          </a:xfrm>
        </p:grpSpPr>
        <p:sp>
          <p:nvSpPr>
            <p:cNvPr id="31" name="Rectangular Callout 30"/>
            <p:cNvSpPr/>
            <p:nvPr/>
          </p:nvSpPr>
          <p:spPr bwMode="auto">
            <a:xfrm>
              <a:off x="4888377" y="3750618"/>
              <a:ext cx="2680647" cy="1333129"/>
            </a:xfrm>
            <a:prstGeom prst="wedgeRectCallout">
              <a:avLst>
                <a:gd name="adj1" fmla="val 26825"/>
                <a:gd name="adj2" fmla="val 58695"/>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2" name="Rectangle 31"/>
            <p:cNvSpPr/>
            <p:nvPr/>
          </p:nvSpPr>
          <p:spPr>
            <a:xfrm>
              <a:off x="4927424" y="3796951"/>
              <a:ext cx="2641600" cy="1240461"/>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“I looked </a:t>
              </a:r>
              <a:r>
                <a:rPr lang="en-GB" sz="1100" i="1" dirty="0">
                  <a:latin typeface="+mn-lt"/>
                  <a:ea typeface="Verdana" panose="020B0604030504040204" pitchFamily="34" charset="0"/>
                  <a:cs typeface="Verdana" panose="020B0604030504040204" pitchFamily="34" charset="0"/>
                </a:rPr>
                <a:t>into receiving support from the university but </a:t>
              </a:r>
              <a:r>
                <a:rPr lang="en-GB" sz="1100" b="1" i="1" dirty="0">
                  <a:latin typeface="+mn-lt"/>
                  <a:ea typeface="Verdana" panose="020B0604030504040204" pitchFamily="34" charset="0"/>
                  <a:cs typeface="Verdana" panose="020B0604030504040204" pitchFamily="34" charset="0"/>
                </a:rPr>
                <a:t>was unable to be provided anything due to the fact that I was assessed very late because of SFE </a:t>
              </a:r>
              <a:r>
                <a:rPr lang="en-GB" sz="1100" i="1" dirty="0">
                  <a:latin typeface="+mn-lt"/>
                  <a:ea typeface="Verdana" panose="020B0604030504040204" pitchFamily="34" charset="0"/>
                  <a:cs typeface="Verdana" panose="020B0604030504040204" pitchFamily="34" charset="0"/>
                </a:rPr>
                <a:t>therefore, I was never eligible for anything from my </a:t>
              </a:r>
              <a:r>
                <a:rPr lang="en-GB" sz="1100" i="1" dirty="0" smtClean="0">
                  <a:latin typeface="+mn-lt"/>
                  <a:ea typeface="Verdana" panose="020B0604030504040204" pitchFamily="34" charset="0"/>
                  <a:cs typeface="Verdana" panose="020B0604030504040204" pitchFamily="34" charset="0"/>
                </a:rPr>
                <a:t>university.”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5142258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463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Tell us about the support you accessed</a:t>
            </a:r>
            <a:endParaRPr lang="en-GB" sz="1000" b="1" dirty="0">
              <a:latin typeface="+mn-lt"/>
            </a:endParaRPr>
          </a:p>
        </p:txBody>
      </p:sp>
      <p:sp>
        <p:nvSpPr>
          <p:cNvPr id="8" name="Title 1"/>
          <p:cNvSpPr>
            <a:spLocks noGrp="1"/>
          </p:cNvSpPr>
          <p:nvPr>
            <p:ph type="ctrTitle"/>
          </p:nvPr>
        </p:nvSpPr>
        <p:spPr>
          <a:xfrm>
            <a:off x="417290" y="400935"/>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Two out of five respondents report that they access counselling and wellbeing services, with experiences varying vastly.  Considering the stress that many estranged students face, the number who use such pastoral care is surprisingly small, suggesting there is a need for greater engagement</a:t>
            </a:r>
            <a:endParaRPr lang="en-GB" sz="1400" kern="1200" dirty="0">
              <a:solidFill>
                <a:prstClr val="white"/>
              </a:solidFill>
              <a:ea typeface="+mn-ea"/>
              <a:cs typeface="+mn-cs"/>
            </a:endParaRPr>
          </a:p>
        </p:txBody>
      </p:sp>
      <p:grpSp>
        <p:nvGrpSpPr>
          <p:cNvPr id="10" name="Group 9"/>
          <p:cNvGrpSpPr/>
          <p:nvPr/>
        </p:nvGrpSpPr>
        <p:grpSpPr>
          <a:xfrm>
            <a:off x="5561841" y="1675476"/>
            <a:ext cx="3406003" cy="804016"/>
            <a:chOff x="8088018" y="1954379"/>
            <a:chExt cx="3096344" cy="922577"/>
          </a:xfrm>
        </p:grpSpPr>
        <p:sp>
          <p:nvSpPr>
            <p:cNvPr id="11" name="Rectangular Callout 10"/>
            <p:cNvSpPr/>
            <p:nvPr/>
          </p:nvSpPr>
          <p:spPr bwMode="auto">
            <a:xfrm>
              <a:off x="8088018" y="1954379"/>
              <a:ext cx="3096344" cy="922577"/>
            </a:xfrm>
            <a:prstGeom prst="wedgeRectCallout">
              <a:avLst>
                <a:gd name="adj1" fmla="val 22855"/>
                <a:gd name="adj2" fmla="val 6923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12" name="Rectangle 11"/>
            <p:cNvSpPr/>
            <p:nvPr/>
          </p:nvSpPr>
          <p:spPr>
            <a:xfrm>
              <a:off x="8165814" y="1992351"/>
              <a:ext cx="2906199" cy="882904"/>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exhausted my counselling sessions because they </a:t>
              </a:r>
              <a:r>
                <a:rPr lang="en-GB" sz="1100" b="1" i="1" dirty="0">
                  <a:latin typeface="+mn-lt"/>
                  <a:ea typeface="Verdana" panose="020B0604030504040204" pitchFamily="34" charset="0"/>
                  <a:cs typeface="Verdana" panose="020B0604030504040204" pitchFamily="34" charset="0"/>
                </a:rPr>
                <a:t>only give 8 sessions </a:t>
              </a:r>
              <a:r>
                <a:rPr lang="en-GB" sz="1100" i="1" dirty="0">
                  <a:latin typeface="+mn-lt"/>
                  <a:ea typeface="Verdana" panose="020B0604030504040204" pitchFamily="34" charset="0"/>
                  <a:cs typeface="Verdana" panose="020B0604030504040204" pitchFamily="34" charset="0"/>
                </a:rPr>
                <a:t>to cases which aren't technically </a:t>
              </a:r>
              <a:r>
                <a:rPr lang="en-GB" sz="1100" i="1" dirty="0" smtClean="0">
                  <a:latin typeface="+mn-lt"/>
                  <a:ea typeface="Verdana" panose="020B0604030504040204" pitchFamily="34" charset="0"/>
                  <a:cs typeface="Verdana" panose="020B0604030504040204" pitchFamily="34" charset="0"/>
                </a:rPr>
                <a:t>‘severe’.”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24" name="Group 23"/>
          <p:cNvGrpSpPr/>
          <p:nvPr/>
        </p:nvGrpSpPr>
        <p:grpSpPr>
          <a:xfrm>
            <a:off x="6028268" y="4494871"/>
            <a:ext cx="2971283" cy="1135575"/>
            <a:chOff x="8739173" y="3664713"/>
            <a:chExt cx="2332724" cy="1576289"/>
          </a:xfrm>
        </p:grpSpPr>
        <p:sp>
          <p:nvSpPr>
            <p:cNvPr id="25" name="Rectangle 24"/>
            <p:cNvSpPr/>
            <p:nvPr/>
          </p:nvSpPr>
          <p:spPr>
            <a:xfrm>
              <a:off x="8815441" y="3702995"/>
              <a:ext cx="2180187" cy="1538007"/>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“The counsellor, when I was suffering from bad </a:t>
              </a:r>
              <a:r>
                <a:rPr lang="en-GB" sz="1100" b="1" i="1" dirty="0">
                  <a:latin typeface="+mn-lt"/>
                  <a:ea typeface="Verdana" panose="020B0604030504040204" pitchFamily="34" charset="0"/>
                  <a:cs typeface="Verdana" panose="020B0604030504040204" pitchFamily="34" charset="0"/>
                </a:rPr>
                <a:t>social anxiety and depression</a:t>
              </a:r>
              <a:r>
                <a:rPr lang="en-GB" sz="1100" i="1" dirty="0">
                  <a:latin typeface="+mn-lt"/>
                  <a:ea typeface="Verdana" panose="020B0604030504040204" pitchFamily="34" charset="0"/>
                  <a:cs typeface="Verdana" panose="020B0604030504040204" pitchFamily="34" charset="0"/>
                </a:rPr>
                <a:t> to help to be able to complete my units to past the year</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 </a:t>
              </a:r>
              <a:endParaRPr lang="en-GB" sz="1100" dirty="0">
                <a:latin typeface="+mn-lt"/>
                <a:ea typeface="Verdana" panose="020B0604030504040204" pitchFamily="34" charset="0"/>
                <a:cs typeface="Verdana" panose="020B0604030504040204" pitchFamily="34" charset="0"/>
              </a:endParaRPr>
            </a:p>
          </p:txBody>
        </p:sp>
        <p:sp>
          <p:nvSpPr>
            <p:cNvPr id="26" name="Rectangular Callout 25"/>
            <p:cNvSpPr/>
            <p:nvPr/>
          </p:nvSpPr>
          <p:spPr bwMode="auto">
            <a:xfrm>
              <a:off x="8739173" y="3664713"/>
              <a:ext cx="2332724" cy="1367897"/>
            </a:xfrm>
            <a:prstGeom prst="wedgeRectCallout">
              <a:avLst>
                <a:gd name="adj1" fmla="val -57115"/>
                <a:gd name="adj2" fmla="val -719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sp>
        <p:nvSpPr>
          <p:cNvPr id="29" name="Parallelogram 11"/>
          <p:cNvSpPr>
            <a:spLocks noChangeArrowheads="1"/>
          </p:cNvSpPr>
          <p:nvPr/>
        </p:nvSpPr>
        <p:spPr bwMode="auto">
          <a:xfrm>
            <a:off x="385388" y="1916832"/>
            <a:ext cx="2090345" cy="1484710"/>
          </a:xfrm>
          <a:prstGeom prst="parallelogram">
            <a:avLst>
              <a:gd name="adj" fmla="val 9969"/>
            </a:avLst>
          </a:prstGeom>
          <a:solidFill>
            <a:srgbClr val="FF6600">
              <a:alpha val="90000"/>
            </a:srgbClr>
          </a:solidFill>
          <a:ln w="9525" algn="ctr">
            <a:noFill/>
            <a:round/>
            <a:headEnd/>
            <a:tailEnd/>
          </a:ln>
        </p:spPr>
        <p:txBody>
          <a:bodyPr anchor="ct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42%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access counselling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and well-being advice</a:t>
            </a:r>
          </a:p>
        </p:txBody>
      </p:sp>
      <p:grpSp>
        <p:nvGrpSpPr>
          <p:cNvPr id="27" name="Group 26"/>
          <p:cNvGrpSpPr/>
          <p:nvPr/>
        </p:nvGrpSpPr>
        <p:grpSpPr>
          <a:xfrm>
            <a:off x="2886658" y="2545924"/>
            <a:ext cx="2349833" cy="1534814"/>
            <a:chOff x="8088018" y="1954379"/>
            <a:chExt cx="3096344" cy="1016741"/>
          </a:xfrm>
        </p:grpSpPr>
        <p:sp>
          <p:nvSpPr>
            <p:cNvPr id="30" name="Rectangular Callout 29"/>
            <p:cNvSpPr/>
            <p:nvPr/>
          </p:nvSpPr>
          <p:spPr bwMode="auto">
            <a:xfrm>
              <a:off x="8088018" y="1954379"/>
              <a:ext cx="3096344" cy="922577"/>
            </a:xfrm>
            <a:prstGeom prst="wedgeRectCallout">
              <a:avLst>
                <a:gd name="adj1" fmla="val -28529"/>
                <a:gd name="adj2" fmla="val -64567"/>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1" name="Rectangle 30"/>
            <p:cNvSpPr/>
            <p:nvPr/>
          </p:nvSpPr>
          <p:spPr>
            <a:xfrm>
              <a:off x="8165814" y="1992351"/>
              <a:ext cx="2906199" cy="978769"/>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“Occasionally accessed student </a:t>
              </a:r>
              <a:r>
                <a:rPr lang="en-GB" sz="1100" b="1" i="1" dirty="0">
                  <a:latin typeface="+mn-lt"/>
                  <a:ea typeface="Verdana" panose="020B0604030504040204" pitchFamily="34" charset="0"/>
                  <a:cs typeface="Verdana" panose="020B0604030504040204" pitchFamily="34" charset="0"/>
                </a:rPr>
                <a:t>wellbeing</a:t>
              </a:r>
              <a:r>
                <a:rPr lang="en-GB" sz="1100" i="1" dirty="0">
                  <a:latin typeface="+mn-lt"/>
                  <a:ea typeface="Verdana" panose="020B0604030504040204" pitchFamily="34" charset="0"/>
                  <a:cs typeface="Verdana" panose="020B0604030504040204" pitchFamily="34" charset="0"/>
                </a:rPr>
                <a:t> as I felt like I needed to. I also </a:t>
              </a:r>
              <a:r>
                <a:rPr lang="en-GB" sz="1100" b="1" i="1" dirty="0">
                  <a:latin typeface="+mn-lt"/>
                  <a:ea typeface="Verdana" panose="020B0604030504040204" pitchFamily="34" charset="0"/>
                  <a:cs typeface="Verdana" panose="020B0604030504040204" pitchFamily="34" charset="0"/>
                </a:rPr>
                <a:t>found out about the estrangement loans from the same team</a:t>
              </a:r>
              <a:r>
                <a:rPr lang="en-GB" sz="1100" i="1" dirty="0">
                  <a:latin typeface="+mn-lt"/>
                  <a:ea typeface="Verdana" panose="020B0604030504040204" pitchFamily="34" charset="0"/>
                  <a:cs typeface="Verdana" panose="020B0604030504040204" pitchFamily="34" charset="0"/>
                </a:rPr>
                <a:t> at University</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grpSp>
        <p:nvGrpSpPr>
          <p:cNvPr id="32" name="Group 31"/>
          <p:cNvGrpSpPr/>
          <p:nvPr/>
        </p:nvGrpSpPr>
        <p:grpSpPr>
          <a:xfrm>
            <a:off x="682711" y="4109222"/>
            <a:ext cx="1793022" cy="878372"/>
            <a:chOff x="8088018" y="1954379"/>
            <a:chExt cx="3096344" cy="922577"/>
          </a:xfrm>
        </p:grpSpPr>
        <p:sp>
          <p:nvSpPr>
            <p:cNvPr id="33" name="Rectangular Callout 32"/>
            <p:cNvSpPr/>
            <p:nvPr/>
          </p:nvSpPr>
          <p:spPr bwMode="auto">
            <a:xfrm>
              <a:off x="8088018" y="1954379"/>
              <a:ext cx="3096344" cy="922577"/>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4" name="Rectangle 33"/>
            <p:cNvSpPr/>
            <p:nvPr/>
          </p:nvSpPr>
          <p:spPr>
            <a:xfrm>
              <a:off x="8165815" y="1992350"/>
              <a:ext cx="2906199" cy="847680"/>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accessed </a:t>
              </a:r>
              <a:r>
                <a:rPr lang="en-GB" sz="1100" b="1" i="1" dirty="0">
                  <a:latin typeface="+mn-lt"/>
                  <a:ea typeface="Verdana" panose="020B0604030504040204" pitchFamily="34" charset="0"/>
                  <a:cs typeface="Verdana" panose="020B0604030504040204" pitchFamily="34" charset="0"/>
                </a:rPr>
                <a:t>regular counselling</a:t>
              </a:r>
              <a:r>
                <a:rPr lang="en-GB" sz="1100" i="1" dirty="0">
                  <a:latin typeface="+mn-lt"/>
                  <a:ea typeface="Verdana" panose="020B0604030504040204" pitchFamily="34" charset="0"/>
                  <a:cs typeface="Verdana" panose="020B0604030504040204" pitchFamily="34" charset="0"/>
                </a:rPr>
                <a:t> </a:t>
              </a:r>
              <a:r>
                <a:rPr lang="en-GB" sz="1100" i="1" dirty="0" smtClean="0">
                  <a:latin typeface="+mn-lt"/>
                  <a:ea typeface="Verdana" panose="020B0604030504040204" pitchFamily="34" charset="0"/>
                  <a:cs typeface="Verdana" panose="020B0604030504040204" pitchFamily="34" charset="0"/>
                </a:rPr>
                <a:t>services.”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35" name="Group 34"/>
          <p:cNvGrpSpPr/>
          <p:nvPr/>
        </p:nvGrpSpPr>
        <p:grpSpPr>
          <a:xfrm>
            <a:off x="2718722" y="4204101"/>
            <a:ext cx="2952328" cy="1575627"/>
            <a:chOff x="8088018" y="1954378"/>
            <a:chExt cx="4128461" cy="1976273"/>
          </a:xfrm>
        </p:grpSpPr>
        <p:sp>
          <p:nvSpPr>
            <p:cNvPr id="36" name="Rectangular Callout 35"/>
            <p:cNvSpPr/>
            <p:nvPr/>
          </p:nvSpPr>
          <p:spPr bwMode="auto">
            <a:xfrm>
              <a:off x="8088018" y="1954378"/>
              <a:ext cx="4128461" cy="1976273"/>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37" name="Rectangle 36"/>
            <p:cNvSpPr/>
            <p:nvPr/>
          </p:nvSpPr>
          <p:spPr>
            <a:xfrm>
              <a:off x="8165812" y="1992349"/>
              <a:ext cx="4050664" cy="1814374"/>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“It </a:t>
              </a:r>
              <a:r>
                <a:rPr lang="en-GB" sz="1100" i="1" dirty="0">
                  <a:latin typeface="+mn-lt"/>
                  <a:ea typeface="Verdana" panose="020B0604030504040204" pitchFamily="34" charset="0"/>
                  <a:cs typeface="Verdana" panose="020B0604030504040204" pitchFamily="34" charset="0"/>
                </a:rPr>
                <a:t>is </a:t>
              </a:r>
              <a:r>
                <a:rPr lang="en-GB" sz="1100" b="1" i="1" dirty="0">
                  <a:latin typeface="+mn-lt"/>
                  <a:ea typeface="Verdana" panose="020B0604030504040204" pitchFamily="34" charset="0"/>
                  <a:cs typeface="Verdana" panose="020B0604030504040204" pitchFamily="34" charset="0"/>
                </a:rPr>
                <a:t>hard to talk to strangers about family situations</a:t>
              </a:r>
              <a:r>
                <a:rPr lang="en-GB" sz="1100" i="1" dirty="0">
                  <a:latin typeface="+mn-lt"/>
                  <a:ea typeface="Verdana" panose="020B0604030504040204" pitchFamily="34" charset="0"/>
                  <a:cs typeface="Verdana" panose="020B0604030504040204" pitchFamily="34" charset="0"/>
                </a:rPr>
                <a:t>, I also suffer from anxiety and I believe this made it difficult to go </a:t>
              </a:r>
              <a:r>
                <a:rPr lang="en-GB" sz="1100" i="1" dirty="0" smtClean="0">
                  <a:latin typeface="+mn-lt"/>
                  <a:ea typeface="Verdana" panose="020B0604030504040204" pitchFamily="34" charset="0"/>
                  <a:cs typeface="Verdana" panose="020B0604030504040204" pitchFamily="34" charset="0"/>
                </a:rPr>
                <a:t>to </a:t>
              </a:r>
              <a:r>
                <a:rPr lang="en-GB" sz="1100" i="1" dirty="0">
                  <a:latin typeface="+mn-lt"/>
                  <a:ea typeface="Verdana" panose="020B0604030504040204" pitchFamily="34" charset="0"/>
                  <a:cs typeface="Verdana" panose="020B0604030504040204" pitchFamily="34" charset="0"/>
                </a:rPr>
                <a:t>the appointments as it would leave me upset. </a:t>
              </a:r>
              <a:r>
                <a:rPr lang="en-GB" sz="1100" i="1" dirty="0" smtClean="0">
                  <a:latin typeface="+mn-lt"/>
                  <a:ea typeface="Verdana" panose="020B0604030504040204" pitchFamily="34" charset="0"/>
                  <a:cs typeface="Verdana" panose="020B0604030504040204" pitchFamily="34" charset="0"/>
                </a:rPr>
                <a:t>I </a:t>
              </a:r>
              <a:r>
                <a:rPr lang="en-GB" sz="1100" i="1" dirty="0">
                  <a:latin typeface="+mn-lt"/>
                  <a:ea typeface="Verdana" panose="020B0604030504040204" pitchFamily="34" charset="0"/>
                  <a:cs typeface="Verdana" panose="020B0604030504040204" pitchFamily="34" charset="0"/>
                </a:rPr>
                <a:t>still don't think I have accessed all the available support.”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38" name="Group 37"/>
          <p:cNvGrpSpPr/>
          <p:nvPr/>
        </p:nvGrpSpPr>
        <p:grpSpPr>
          <a:xfrm>
            <a:off x="5436096" y="2786043"/>
            <a:ext cx="3493946" cy="1400087"/>
            <a:chOff x="8088018" y="1954378"/>
            <a:chExt cx="4128461" cy="2188328"/>
          </a:xfrm>
        </p:grpSpPr>
        <p:sp>
          <p:nvSpPr>
            <p:cNvPr id="39" name="Rectangular Callout 38"/>
            <p:cNvSpPr/>
            <p:nvPr/>
          </p:nvSpPr>
          <p:spPr bwMode="auto">
            <a:xfrm>
              <a:off x="8088018" y="1954378"/>
              <a:ext cx="4128461" cy="1976273"/>
            </a:xfrm>
            <a:prstGeom prst="wedgeRectCallout">
              <a:avLst>
                <a:gd name="adj1" fmla="val -28178"/>
                <a:gd name="adj2" fmla="val 6615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40" name="Rectangle 39"/>
            <p:cNvSpPr/>
            <p:nvPr/>
          </p:nvSpPr>
          <p:spPr>
            <a:xfrm>
              <a:off x="8165812" y="1992349"/>
              <a:ext cx="4050664" cy="2150357"/>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“Int</a:t>
              </a:r>
              <a:r>
                <a:rPr lang="en-GB" sz="1100" b="1" i="1" dirty="0">
                  <a:latin typeface="+mn-lt"/>
                  <a:ea typeface="Verdana" panose="020B0604030504040204" pitchFamily="34" charset="0"/>
                  <a:cs typeface="Verdana" panose="020B0604030504040204" pitchFamily="34" charset="0"/>
                </a:rPr>
                <a:t>egrating into university was initially quite difficult </a:t>
              </a:r>
              <a:r>
                <a:rPr lang="en-GB" sz="1100" i="1" dirty="0">
                  <a:latin typeface="+mn-lt"/>
                  <a:ea typeface="Verdana" panose="020B0604030504040204" pitchFamily="34" charset="0"/>
                  <a:cs typeface="Verdana" panose="020B0604030504040204" pitchFamily="34" charset="0"/>
                </a:rPr>
                <a:t>for me, so I </a:t>
              </a:r>
              <a:r>
                <a:rPr lang="en-GB" sz="1100" b="1" i="1" dirty="0">
                  <a:latin typeface="+mn-lt"/>
                  <a:ea typeface="Verdana" panose="020B0604030504040204" pitchFamily="34" charset="0"/>
                  <a:cs typeface="Verdana" panose="020B0604030504040204" pitchFamily="34" charset="0"/>
                </a:rPr>
                <a:t>accessed all support available </a:t>
              </a:r>
              <a:r>
                <a:rPr lang="en-GB" sz="1100" i="1" dirty="0">
                  <a:latin typeface="+mn-lt"/>
                  <a:ea typeface="Verdana" panose="020B0604030504040204" pitchFamily="34" charset="0"/>
                  <a:cs typeface="Verdana" panose="020B0604030504040204" pitchFamily="34" charset="0"/>
                </a:rPr>
                <a:t>to help me stay in education, and also to improve my mental well being. I have also recently accessed services to help me with applying for SFE for my second year.”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72270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600" b="1" kern="1200" dirty="0" smtClean="0">
                <a:solidFill>
                  <a:prstClr val="white"/>
                </a:solidFill>
                <a:ea typeface="+mn-ea"/>
                <a:cs typeface="+mn-cs"/>
              </a:rPr>
              <a:t>Introduction</a:t>
            </a:r>
            <a:br>
              <a:rPr lang="en-GB" sz="1600" b="1" kern="1200" dirty="0" smtClean="0">
                <a:solidFill>
                  <a:prstClr val="white"/>
                </a:solidFill>
                <a:ea typeface="+mn-ea"/>
                <a:cs typeface="+mn-cs"/>
              </a:rPr>
            </a:br>
            <a:r>
              <a:rPr lang="en-GB" sz="1600" kern="1200" dirty="0" smtClean="0">
                <a:solidFill>
                  <a:prstClr val="white"/>
                </a:solidFill>
                <a:ea typeface="+mn-ea"/>
                <a:cs typeface="+mn-cs"/>
              </a:rPr>
              <a:t>Sample demographic summary</a:t>
            </a:r>
            <a:endParaRPr lang="en-GB" sz="1600" kern="1200" dirty="0">
              <a:solidFill>
                <a:prstClr val="white"/>
              </a:solidFill>
              <a:ea typeface="+mn-ea"/>
              <a:cs typeface="+mn-cs"/>
            </a:endParaRPr>
          </a:p>
        </p:txBody>
      </p:sp>
      <p:sp>
        <p:nvSpPr>
          <p:cNvPr id="15364" name="Parallelogram 11"/>
          <p:cNvSpPr>
            <a:spLocks noChangeArrowheads="1"/>
          </p:cNvSpPr>
          <p:nvPr/>
        </p:nvSpPr>
        <p:spPr bwMode="auto">
          <a:xfrm>
            <a:off x="53975" y="1727200"/>
            <a:ext cx="2952750" cy="1557784"/>
          </a:xfrm>
          <a:prstGeom prst="parallelogram">
            <a:avLst>
              <a:gd name="adj" fmla="val 24997"/>
            </a:avLst>
          </a:prstGeom>
          <a:solidFill>
            <a:srgbClr val="FFA300">
              <a:alpha val="59999"/>
            </a:srgbClr>
          </a:solidFill>
          <a:ln w="9525" algn="ctr">
            <a:noFill/>
            <a:round/>
            <a:headEnd/>
            <a:tailEnd/>
          </a:ln>
        </p:spPr>
        <p:txBody>
          <a:bodyPr anchor="ctr"/>
          <a:lstStyle/>
          <a:p>
            <a:r>
              <a:rPr lang="en-GB" sz="4000" b="1" dirty="0" smtClean="0">
                <a:solidFill>
                  <a:schemeClr val="bg1"/>
                </a:solidFill>
                <a:latin typeface="Verdana" pitchFamily="34" charset="0"/>
              </a:rPr>
              <a:t>584</a:t>
            </a:r>
          </a:p>
          <a:p>
            <a:r>
              <a:rPr lang="en-GB" sz="1400" dirty="0" smtClean="0">
                <a:solidFill>
                  <a:schemeClr val="bg1"/>
                </a:solidFill>
                <a:latin typeface="Verdana" pitchFamily="34" charset="0"/>
              </a:rPr>
              <a:t>respondents</a:t>
            </a:r>
            <a:endParaRPr lang="en-GB" sz="1400" dirty="0">
              <a:solidFill>
                <a:schemeClr val="bg1"/>
              </a:solidFill>
              <a:latin typeface="Verdana" pitchFamily="34" charset="0"/>
            </a:endParaRPr>
          </a:p>
        </p:txBody>
      </p:sp>
      <p:sp>
        <p:nvSpPr>
          <p:cNvPr id="10" name="Parallelogram 9"/>
          <p:cNvSpPr/>
          <p:nvPr/>
        </p:nvSpPr>
        <p:spPr bwMode="auto">
          <a:xfrm>
            <a:off x="1547664" y="1628800"/>
            <a:ext cx="6911975" cy="4984750"/>
          </a:xfrm>
          <a:prstGeom prst="parallelogram">
            <a:avLst>
              <a:gd name="adj" fmla="val 20207"/>
            </a:avLst>
          </a:prstGeom>
          <a:solidFill>
            <a:srgbClr val="E10098">
              <a:alpha val="60000"/>
            </a:srgbClr>
          </a:solidFill>
          <a:ln w="9525" cap="flat" cmpd="sng" algn="ctr">
            <a:noFill/>
            <a:prstDash val="solid"/>
            <a:round/>
            <a:headEnd type="none" w="med" len="med"/>
            <a:tailEnd type="none" w="med" len="med"/>
          </a:ln>
          <a:effectLst/>
          <a:extLst/>
        </p:spPr>
        <p:txBody>
          <a:bodyPr anchor="ctr"/>
          <a:lstStyle/>
          <a:p>
            <a:pPr marL="228600" lvl="0" indent="-228600" fontAlgn="auto">
              <a:spcBef>
                <a:spcPts val="0"/>
              </a:spcBef>
              <a:spcAft>
                <a:spcPts val="0"/>
              </a:spcAft>
              <a:buFont typeface="Arial" panose="020B0604020202020204" pitchFamily="34" charset="0"/>
              <a:buChar char="•"/>
              <a:defRPr/>
            </a:pPr>
            <a:r>
              <a:rPr lang="en-GB" sz="1600" b="1" dirty="0" smtClean="0">
                <a:solidFill>
                  <a:srgbClr val="FFFFFF"/>
                </a:solidFill>
                <a:latin typeface="Verdana"/>
                <a:ea typeface="ＭＳ Ｐゴシック"/>
                <a:cs typeface="Verdana" panose="020B0604030504040204" pitchFamily="34" charset="0"/>
              </a:rPr>
              <a:t>61% of respondents </a:t>
            </a:r>
            <a:r>
              <a:rPr lang="en-GB" sz="1600" b="1" dirty="0">
                <a:solidFill>
                  <a:srgbClr val="FFFFFF"/>
                </a:solidFill>
                <a:latin typeface="Verdana"/>
                <a:ea typeface="ＭＳ Ｐゴシック"/>
                <a:cs typeface="Verdana" panose="020B0604030504040204" pitchFamily="34" charset="0"/>
              </a:rPr>
              <a:t>are aged between 18 and 21 </a:t>
            </a:r>
            <a:r>
              <a:rPr lang="en-GB" sz="1600" b="1" dirty="0" smtClean="0">
                <a:solidFill>
                  <a:srgbClr val="FFFFFF"/>
                </a:solidFill>
                <a:latin typeface="Verdana"/>
                <a:ea typeface="ＭＳ Ｐゴシック"/>
                <a:cs typeface="Verdana" panose="020B0604030504040204" pitchFamily="34" charset="0"/>
              </a:rPr>
              <a:t>years</a:t>
            </a:r>
          </a:p>
          <a:p>
            <a:pPr marL="228600" lvl="0" indent="-228600" fontAlgn="auto">
              <a:spcBef>
                <a:spcPts val="0"/>
              </a:spcBef>
              <a:spcAft>
                <a:spcPts val="0"/>
              </a:spcAft>
              <a:buFont typeface="Arial" panose="020B0604020202020204" pitchFamily="34" charset="0"/>
              <a:buChar char="•"/>
              <a:defRPr/>
            </a:pPr>
            <a:endParaRPr lang="en-GB" sz="1600" dirty="0">
              <a:solidFill>
                <a:srgbClr val="FFFFFF"/>
              </a:solidFill>
              <a:latin typeface="Verdana"/>
              <a:ea typeface="ＭＳ Ｐゴシック"/>
              <a:cs typeface="Verdana" panose="020B0604030504040204" pitchFamily="34" charset="0"/>
            </a:endParaRPr>
          </a:p>
          <a:p>
            <a:pPr marL="228600" lvl="0" indent="-228600" fontAlgn="auto">
              <a:spcBef>
                <a:spcPts val="0"/>
              </a:spcBef>
              <a:spcAft>
                <a:spcPts val="0"/>
              </a:spcAft>
              <a:buFont typeface="Arial" panose="020B0604020202020204" pitchFamily="34" charset="0"/>
              <a:buChar char="•"/>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The majority </a:t>
            </a:r>
            <a:r>
              <a:rPr lang="en-GB" sz="16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(94%) of </a:t>
            </a: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the sample are from </a:t>
            </a:r>
            <a:r>
              <a:rPr lang="en-GB" sz="16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England</a:t>
            </a:r>
          </a:p>
          <a:p>
            <a:pPr marL="228600" lvl="0" indent="-228600" fontAlgn="auto">
              <a:spcBef>
                <a:spcPts val="0"/>
              </a:spcBef>
              <a:spcAft>
                <a:spcPts val="0"/>
              </a:spcAft>
              <a:buFont typeface="Arial" panose="020B0604020202020204" pitchFamily="34" charset="0"/>
              <a:buChar char="•"/>
              <a:defRPr/>
            </a:pPr>
            <a:endPar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28600" lvl="0" indent="-228600" fontAlgn="auto">
              <a:spcBef>
                <a:spcPts val="0"/>
              </a:spcBef>
              <a:spcAft>
                <a:spcPts val="0"/>
              </a:spcAft>
              <a:buFont typeface="Arial" panose="020B0604020202020204" pitchFamily="34" charset="0"/>
              <a:buChar char="•"/>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There is an evident gender bias within the sample, with just under </a:t>
            </a:r>
            <a:r>
              <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rPr>
              <a:t>three-quarters being female. </a:t>
            </a:r>
            <a:endParaRPr lang="en-GB"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28600" lvl="0" indent="-228600" fontAlgn="auto">
              <a:spcBef>
                <a:spcPts val="0"/>
              </a:spcBef>
              <a:spcAft>
                <a:spcPts val="0"/>
              </a:spcAft>
              <a:buFont typeface="Arial" panose="020B0604020202020204" pitchFamily="34" charset="0"/>
              <a:buChar char="•"/>
              <a:defRPr/>
            </a:pPr>
            <a:endPar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28600" lvl="0" indent="-228600" fontAlgn="auto">
              <a:spcBef>
                <a:spcPts val="0"/>
              </a:spcBef>
              <a:spcAft>
                <a:spcPts val="0"/>
              </a:spcAft>
              <a:buFont typeface="Arial" panose="020B0604020202020204" pitchFamily="34" charset="0"/>
              <a:buChar char="•"/>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A range of year groups are represented, with three out of ten being in their first year.  </a:t>
            </a:r>
            <a:r>
              <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rPr>
              <a:t>6% report that they have either suspended or withdrawn from their </a:t>
            </a:r>
            <a:r>
              <a:rPr lang="en-GB"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studies</a:t>
            </a:r>
          </a:p>
          <a:p>
            <a:pPr marL="228600" lvl="0" indent="-228600" fontAlgn="auto">
              <a:spcBef>
                <a:spcPts val="0"/>
              </a:spcBef>
              <a:spcAft>
                <a:spcPts val="0"/>
              </a:spcAft>
              <a:buFont typeface="Arial" panose="020B0604020202020204" pitchFamily="34" charset="0"/>
              <a:buChar char="•"/>
              <a:defRPr/>
            </a:pPr>
            <a:endPar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28600" lvl="0" indent="-228600" fontAlgn="auto">
              <a:spcBef>
                <a:spcPts val="0"/>
              </a:spcBef>
              <a:spcAft>
                <a:spcPts val="0"/>
              </a:spcAft>
              <a:buFont typeface="Arial" panose="020B0604020202020204" pitchFamily="34" charset="0"/>
              <a:buChar char="•"/>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Almost </a:t>
            </a:r>
            <a:r>
              <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rPr>
              <a:t>seven out of ten (69%) identify as being </a:t>
            </a:r>
            <a:r>
              <a:rPr lang="en-GB"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white</a:t>
            </a:r>
          </a:p>
        </p:txBody>
      </p:sp>
    </p:spTree>
    <p:extLst>
      <p:ext uri="{BB962C8B-B14F-4D97-AF65-F5344CB8AC3E}">
        <p14:creationId xmlns:p14="http://schemas.microsoft.com/office/powerpoint/2010/main" val="125939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2123728" y="1586855"/>
            <a:ext cx="5134428"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Support accessed</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463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Tell us about the support you accessed</a:t>
            </a:r>
            <a:endParaRPr lang="en-GB" sz="1000" b="1" dirty="0">
              <a:latin typeface="+mn-lt"/>
            </a:endParaRPr>
          </a:p>
        </p:txBody>
      </p:sp>
      <p:sp>
        <p:nvSpPr>
          <p:cNvPr id="8" name="Title 1"/>
          <p:cNvSpPr>
            <a:spLocks noGrp="1"/>
          </p:cNvSpPr>
          <p:nvPr>
            <p:ph type="ctrTitle"/>
          </p:nvPr>
        </p:nvSpPr>
        <p:spPr>
          <a:xfrm>
            <a:off x="417290" y="400935"/>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Respondents previously reported that they had struggled to decipher the application process and what documents were needed, yet only a third access support with the process.  Accommodation is a foundational requisite, according to Maslow’s hierarchy, but only just over a quarter have received help with it</a:t>
            </a:r>
            <a:endParaRPr lang="en-GB" sz="1400" kern="1200" dirty="0">
              <a:solidFill>
                <a:prstClr val="white"/>
              </a:solidFill>
              <a:ea typeface="+mn-ea"/>
              <a:cs typeface="+mn-cs"/>
            </a:endParaRPr>
          </a:p>
        </p:txBody>
      </p:sp>
      <p:grpSp>
        <p:nvGrpSpPr>
          <p:cNvPr id="6" name="Group 5"/>
          <p:cNvGrpSpPr/>
          <p:nvPr/>
        </p:nvGrpSpPr>
        <p:grpSpPr>
          <a:xfrm>
            <a:off x="2236668" y="2492896"/>
            <a:ext cx="2128122" cy="2116879"/>
            <a:chOff x="4904728" y="3750619"/>
            <a:chExt cx="2689835" cy="998860"/>
          </a:xfrm>
        </p:grpSpPr>
        <p:sp>
          <p:nvSpPr>
            <p:cNvPr id="7" name="Rectangular Callout 6"/>
            <p:cNvSpPr/>
            <p:nvPr/>
          </p:nvSpPr>
          <p:spPr bwMode="auto">
            <a:xfrm>
              <a:off x="4904728" y="3750619"/>
              <a:ext cx="2664297" cy="975780"/>
            </a:xfrm>
            <a:prstGeom prst="wedgeRectCallout">
              <a:avLst>
                <a:gd name="adj1" fmla="val 41892"/>
                <a:gd name="adj2" fmla="val 61936"/>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9" name="Rectangle 8"/>
            <p:cNvSpPr/>
            <p:nvPr/>
          </p:nvSpPr>
          <p:spPr>
            <a:xfrm>
              <a:off x="4952963" y="3759977"/>
              <a:ext cx="2641600" cy="989502"/>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am currently in contact with the university for </a:t>
              </a:r>
              <a:r>
                <a:rPr lang="en-GB" sz="1100" b="1" i="1" dirty="0">
                  <a:latin typeface="+mn-lt"/>
                  <a:ea typeface="Verdana" panose="020B0604030504040204" pitchFamily="34" charset="0"/>
                  <a:cs typeface="Verdana" panose="020B0604030504040204" pitchFamily="34" charset="0"/>
                </a:rPr>
                <a:t>advice for re-applying for student finance this year </a:t>
              </a:r>
              <a:r>
                <a:rPr lang="en-GB" sz="1100" i="1" dirty="0">
                  <a:latin typeface="+mn-lt"/>
                  <a:ea typeface="Verdana" panose="020B0604030504040204" pitchFamily="34" charset="0"/>
                  <a:cs typeface="Verdana" panose="020B0604030504040204" pitchFamily="34" charset="0"/>
                </a:rPr>
                <a:t>as having switched to part time study for reasons of health and wellbeing the application process has become even more complex</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0" name="Group 9"/>
          <p:cNvGrpSpPr/>
          <p:nvPr/>
        </p:nvGrpSpPr>
        <p:grpSpPr>
          <a:xfrm>
            <a:off x="4688597" y="2276872"/>
            <a:ext cx="2023960" cy="1785731"/>
            <a:chOff x="8088018" y="1954379"/>
            <a:chExt cx="3096344" cy="1015209"/>
          </a:xfrm>
        </p:grpSpPr>
        <p:sp>
          <p:nvSpPr>
            <p:cNvPr id="11" name="Rectangular Callout 10"/>
            <p:cNvSpPr/>
            <p:nvPr/>
          </p:nvSpPr>
          <p:spPr bwMode="auto">
            <a:xfrm>
              <a:off x="8088018" y="1954379"/>
              <a:ext cx="3096344" cy="922577"/>
            </a:xfrm>
            <a:prstGeom prst="wedgeRectCallout">
              <a:avLst>
                <a:gd name="adj1" fmla="val -28178"/>
                <a:gd name="adj2" fmla="val 66158"/>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sp>
          <p:nvSpPr>
            <p:cNvPr id="12" name="Rectangle 11"/>
            <p:cNvSpPr/>
            <p:nvPr/>
          </p:nvSpPr>
          <p:spPr>
            <a:xfrm>
              <a:off x="8183090" y="1984227"/>
              <a:ext cx="2906198" cy="985361"/>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“Help from the accommodation team was needed I was </a:t>
              </a:r>
              <a:r>
                <a:rPr lang="en-GB" sz="1100" b="1" i="1" dirty="0">
                  <a:latin typeface="+mn-lt"/>
                  <a:ea typeface="Verdana" panose="020B0604030504040204" pitchFamily="34" charset="0"/>
                  <a:cs typeface="Verdana" panose="020B0604030504040204" pitchFamily="34" charset="0"/>
                </a:rPr>
                <a:t>unable to pay my halls rent as a was receiving no financial assistance</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8" name="Group 17"/>
          <p:cNvGrpSpPr/>
          <p:nvPr/>
        </p:nvGrpSpPr>
        <p:grpSpPr>
          <a:xfrm>
            <a:off x="238080" y="3329906"/>
            <a:ext cx="1841933" cy="1142004"/>
            <a:chOff x="4887276" y="2207738"/>
            <a:chExt cx="2296408" cy="924382"/>
          </a:xfrm>
        </p:grpSpPr>
        <p:sp>
          <p:nvSpPr>
            <p:cNvPr id="19" name="Rectangular Callout 18"/>
            <p:cNvSpPr/>
            <p:nvPr/>
          </p:nvSpPr>
          <p:spPr bwMode="auto">
            <a:xfrm>
              <a:off x="4887276" y="2207738"/>
              <a:ext cx="2229892" cy="861414"/>
            </a:xfrm>
            <a:prstGeom prst="wedgeRectCallout">
              <a:avLst>
                <a:gd name="adj1" fmla="val -37391"/>
                <a:gd name="adj2" fmla="val 71697"/>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20" name="Rectangle 19"/>
            <p:cNvSpPr/>
            <p:nvPr/>
          </p:nvSpPr>
          <p:spPr>
            <a:xfrm>
              <a:off x="4912888" y="2222946"/>
              <a:ext cx="2270796" cy="909174"/>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“Support in </a:t>
              </a:r>
              <a:r>
                <a:rPr lang="en-GB" sz="1100" b="1" i="1" dirty="0">
                  <a:latin typeface="+mn-lt"/>
                  <a:ea typeface="Verdana" panose="020B0604030504040204" pitchFamily="34" charset="0"/>
                  <a:cs typeface="Verdana" panose="020B0604030504040204" pitchFamily="34" charset="0"/>
                </a:rPr>
                <a:t>what information needed </a:t>
              </a:r>
              <a:r>
                <a:rPr lang="en-GB" sz="1100" i="1" dirty="0">
                  <a:latin typeface="+mn-lt"/>
                  <a:ea typeface="Verdana" panose="020B0604030504040204" pitchFamily="34" charset="0"/>
                  <a:cs typeface="Verdana" panose="020B0604030504040204" pitchFamily="34" charset="0"/>
                </a:rPr>
                <a:t>for student finance, how to contact student finance” </a:t>
              </a:r>
              <a:r>
                <a:rPr lang="en-GB" sz="1100" dirty="0" smtClean="0">
                  <a:latin typeface="+mn-lt"/>
                  <a:ea typeface="Verdana" panose="020B0604030504040204" pitchFamily="34" charset="0"/>
                  <a:cs typeface="Verdana" panose="020B0604030504040204" pitchFamily="34" charset="0"/>
                </a:rPr>
                <a:t>Student, male</a:t>
              </a:r>
              <a:endParaRPr lang="en-GB" sz="1100" dirty="0">
                <a:latin typeface="+mn-lt"/>
                <a:ea typeface="Verdana" panose="020B0604030504040204" pitchFamily="34" charset="0"/>
                <a:cs typeface="Verdana" panose="020B0604030504040204" pitchFamily="34" charset="0"/>
              </a:endParaRPr>
            </a:p>
          </p:txBody>
        </p:sp>
      </p:grpSp>
      <p:grpSp>
        <p:nvGrpSpPr>
          <p:cNvPr id="21" name="Group 20"/>
          <p:cNvGrpSpPr/>
          <p:nvPr/>
        </p:nvGrpSpPr>
        <p:grpSpPr>
          <a:xfrm>
            <a:off x="611560" y="4771715"/>
            <a:ext cx="2171942" cy="1212690"/>
            <a:chOff x="3980045" y="4667564"/>
            <a:chExt cx="3821948" cy="1834896"/>
          </a:xfrm>
        </p:grpSpPr>
        <p:sp>
          <p:nvSpPr>
            <p:cNvPr id="22" name="Rectangular Callout 21"/>
            <p:cNvSpPr/>
            <p:nvPr/>
          </p:nvSpPr>
          <p:spPr bwMode="auto">
            <a:xfrm>
              <a:off x="3980045" y="4667564"/>
              <a:ext cx="3821948" cy="1834896"/>
            </a:xfrm>
            <a:prstGeom prst="wedgeRectCallout">
              <a:avLst>
                <a:gd name="adj1" fmla="val -28178"/>
                <a:gd name="adj2" fmla="val 66158"/>
              </a:avLst>
            </a:prstGeom>
            <a:noFill/>
            <a:ln w="9525" cap="flat" cmpd="sng" algn="ctr">
              <a:solidFill>
                <a:srgbClr val="FFA3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23" name="Rectangle 22"/>
            <p:cNvSpPr/>
            <p:nvPr/>
          </p:nvSpPr>
          <p:spPr>
            <a:xfrm>
              <a:off x="4091249" y="4791040"/>
              <a:ext cx="3599542" cy="1676485"/>
            </a:xfrm>
            <a:prstGeom prst="rect">
              <a:avLst/>
            </a:prstGeom>
          </p:spPr>
          <p:txBody>
            <a:bodyPr wrap="square">
              <a:spAutoFit/>
            </a:bodyPr>
            <a:lstStyle/>
            <a:p>
              <a:r>
                <a:rPr lang="en-GB" sz="1100" i="1" dirty="0" smtClean="0">
                  <a:latin typeface="+mn-lt"/>
                  <a:ea typeface="Verdana" panose="020B0604030504040204" pitchFamily="34" charset="0"/>
                  <a:cs typeface="Verdana" panose="020B0604030504040204" pitchFamily="34" charset="0"/>
                </a:rPr>
                <a:t>“Student </a:t>
              </a:r>
              <a:r>
                <a:rPr lang="en-GB" sz="1100" i="1" dirty="0">
                  <a:latin typeface="+mn-lt"/>
                  <a:ea typeface="Verdana" panose="020B0604030504040204" pitchFamily="34" charset="0"/>
                  <a:cs typeface="Verdana" panose="020B0604030504040204" pitchFamily="34" charset="0"/>
                </a:rPr>
                <a:t>support </a:t>
              </a:r>
              <a:r>
                <a:rPr lang="en-GB" sz="1100" b="1" i="1" dirty="0">
                  <a:latin typeface="+mn-lt"/>
                  <a:ea typeface="Verdana" panose="020B0604030504040204" pitchFamily="34" charset="0"/>
                  <a:cs typeface="Verdana" panose="020B0604030504040204" pitchFamily="34" charset="0"/>
                </a:rPr>
                <a:t>helped me sort my finance out when I had started as I had filled it in wrong </a:t>
              </a:r>
              <a:r>
                <a:rPr lang="en-GB" sz="1100" i="1" dirty="0">
                  <a:latin typeface="+mn-lt"/>
                  <a:ea typeface="Verdana" panose="020B0604030504040204" pitchFamily="34" charset="0"/>
                  <a:cs typeface="Verdana" panose="020B0604030504040204" pitchFamily="34" charset="0"/>
                </a:rPr>
                <a:t>and didn't get the correct </a:t>
              </a:r>
              <a:r>
                <a:rPr lang="en-GB" sz="1100" i="1" dirty="0" smtClean="0">
                  <a:latin typeface="+mn-lt"/>
                  <a:ea typeface="Verdana" panose="020B0604030504040204" pitchFamily="34" charset="0"/>
                  <a:cs typeface="Verdana" panose="020B0604030504040204" pitchFamily="34" charset="0"/>
                </a:rPr>
                <a:t>money”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24" name="Group 23"/>
          <p:cNvGrpSpPr/>
          <p:nvPr/>
        </p:nvGrpSpPr>
        <p:grpSpPr>
          <a:xfrm>
            <a:off x="4680838" y="4741517"/>
            <a:ext cx="2248159" cy="1401101"/>
            <a:chOff x="8701971" y="3536775"/>
            <a:chExt cx="2332724" cy="1699647"/>
          </a:xfrm>
        </p:grpSpPr>
        <p:sp>
          <p:nvSpPr>
            <p:cNvPr id="25" name="Rectangle 24"/>
            <p:cNvSpPr/>
            <p:nvPr/>
          </p:nvSpPr>
          <p:spPr>
            <a:xfrm>
              <a:off x="8744050" y="3556215"/>
              <a:ext cx="2228711" cy="1549434"/>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accessed guidance on accommodation for my first year when I received my A Level results and found that </a:t>
              </a:r>
              <a:r>
                <a:rPr lang="en-GB" sz="1100" b="1" i="1" dirty="0">
                  <a:latin typeface="+mn-lt"/>
                  <a:ea typeface="Verdana" panose="020B0604030504040204" pitchFamily="34" charset="0"/>
                  <a:cs typeface="Verdana" panose="020B0604030504040204" pitchFamily="34" charset="0"/>
                </a:rPr>
                <a:t>I </a:t>
              </a:r>
              <a:r>
                <a:rPr lang="en-GB" sz="1100" b="1" i="1" dirty="0" smtClean="0">
                  <a:latin typeface="+mn-lt"/>
                  <a:ea typeface="Verdana" panose="020B0604030504040204" pitchFamily="34" charset="0"/>
                  <a:cs typeface="Verdana" panose="020B0604030504040204" pitchFamily="34" charset="0"/>
                </a:rPr>
                <a:t>hadn't </a:t>
              </a:r>
              <a:r>
                <a:rPr lang="en-GB" sz="1100" b="1" i="1" dirty="0">
                  <a:latin typeface="+mn-lt"/>
                  <a:ea typeface="Verdana" panose="020B0604030504040204" pitchFamily="34" charset="0"/>
                  <a:cs typeface="Verdana" panose="020B0604030504040204" pitchFamily="34" charset="0"/>
                </a:rPr>
                <a:t>planned accommodation</a:t>
              </a:r>
              <a:r>
                <a:rPr lang="en-GB" sz="1100" i="1" dirty="0">
                  <a:latin typeface="+mn-lt"/>
                  <a:ea typeface="Verdana" panose="020B0604030504040204" pitchFamily="34" charset="0"/>
                  <a:cs typeface="Verdana" panose="020B0604030504040204" pitchFamily="34" charset="0"/>
                </a:rPr>
                <a:t> yet</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sp>
          <p:nvSpPr>
            <p:cNvPr id="26" name="Rectangular Callout 25"/>
            <p:cNvSpPr/>
            <p:nvPr/>
          </p:nvSpPr>
          <p:spPr bwMode="auto">
            <a:xfrm>
              <a:off x="8701971" y="3536775"/>
              <a:ext cx="2332724" cy="1699647"/>
            </a:xfrm>
            <a:prstGeom prst="wedgeRectCallout">
              <a:avLst>
                <a:gd name="adj1" fmla="val -206"/>
                <a:gd name="adj2" fmla="val 69709"/>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cxnSp>
        <p:nvCxnSpPr>
          <p:cNvPr id="3" name="Straight Connector 2"/>
          <p:cNvCxnSpPr/>
          <p:nvPr/>
        </p:nvCxnSpPr>
        <p:spPr bwMode="auto">
          <a:xfrm>
            <a:off x="4427984" y="1988840"/>
            <a:ext cx="0" cy="4676475"/>
          </a:xfrm>
          <a:prstGeom prst="line">
            <a:avLst/>
          </a:prstGeom>
          <a:solidFill>
            <a:schemeClr val="accent1"/>
          </a:solidFill>
          <a:ln w="9525" cap="flat" cmpd="sng" algn="ctr">
            <a:solidFill>
              <a:srgbClr val="AEAEAE"/>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8" name="Group 27"/>
          <p:cNvGrpSpPr/>
          <p:nvPr/>
        </p:nvGrpSpPr>
        <p:grpSpPr>
          <a:xfrm>
            <a:off x="6969087" y="3232116"/>
            <a:ext cx="2060441" cy="1332075"/>
            <a:chOff x="8701971" y="3536775"/>
            <a:chExt cx="2332724" cy="1699647"/>
          </a:xfrm>
        </p:grpSpPr>
        <p:sp>
          <p:nvSpPr>
            <p:cNvPr id="29" name="Rectangle 28"/>
            <p:cNvSpPr/>
            <p:nvPr/>
          </p:nvSpPr>
          <p:spPr>
            <a:xfrm>
              <a:off x="8744050" y="3556214"/>
              <a:ext cx="2228711" cy="1636703"/>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am also receiving help from my university regarding housing for when we move into our new place; </a:t>
              </a:r>
              <a:r>
                <a:rPr lang="en-GB" sz="1100" b="1" i="1" dirty="0">
                  <a:latin typeface="+mn-lt"/>
                  <a:ea typeface="Verdana" panose="020B0604030504040204" pitchFamily="34" charset="0"/>
                  <a:cs typeface="Verdana" panose="020B0604030504040204" pitchFamily="34" charset="0"/>
                </a:rPr>
                <a:t>they will be my guarantor</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sp>
          <p:nvSpPr>
            <p:cNvPr id="30" name="Rectangular Callout 29"/>
            <p:cNvSpPr/>
            <p:nvPr/>
          </p:nvSpPr>
          <p:spPr bwMode="auto">
            <a:xfrm>
              <a:off x="8701971" y="3536775"/>
              <a:ext cx="2332724" cy="1699647"/>
            </a:xfrm>
            <a:prstGeom prst="wedgeRectCallout">
              <a:avLst>
                <a:gd name="adj1" fmla="val 12692"/>
                <a:gd name="adj2" fmla="val 57873"/>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b="1" i="1" dirty="0">
                <a:solidFill>
                  <a:schemeClr val="bg1"/>
                </a:solidFill>
                <a:latin typeface="+mn-lt"/>
              </a:endParaRPr>
            </a:p>
          </p:txBody>
        </p:sp>
      </p:grpSp>
      <p:sp>
        <p:nvSpPr>
          <p:cNvPr id="31" name="Parallelogram 11"/>
          <p:cNvSpPr>
            <a:spLocks noChangeArrowheads="1"/>
          </p:cNvSpPr>
          <p:nvPr/>
        </p:nvSpPr>
        <p:spPr bwMode="auto">
          <a:xfrm>
            <a:off x="238080" y="1731461"/>
            <a:ext cx="1850910" cy="1119345"/>
          </a:xfrm>
          <a:prstGeom prst="parallelogram">
            <a:avLst>
              <a:gd name="adj" fmla="val 9969"/>
            </a:avLst>
          </a:prstGeom>
          <a:solidFill>
            <a:srgbClr val="FFA300">
              <a:alpha val="90000"/>
            </a:srgbClr>
          </a:solidFill>
          <a:ln w="9525" algn="ctr">
            <a:noFill/>
            <a:round/>
            <a:headEnd/>
            <a:tailEnd/>
          </a:ln>
        </p:spPr>
        <p:txBody>
          <a:bodyPr anchor="ct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35%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of respondents had help with their student finance application</a:t>
            </a:r>
          </a:p>
        </p:txBody>
      </p:sp>
      <p:sp>
        <p:nvSpPr>
          <p:cNvPr id="32" name="Parallelogram 11"/>
          <p:cNvSpPr>
            <a:spLocks noChangeArrowheads="1"/>
          </p:cNvSpPr>
          <p:nvPr/>
        </p:nvSpPr>
        <p:spPr bwMode="auto">
          <a:xfrm>
            <a:off x="7258156" y="1731461"/>
            <a:ext cx="1723038" cy="1047066"/>
          </a:xfrm>
          <a:prstGeom prst="parallelogram">
            <a:avLst>
              <a:gd name="adj" fmla="val 9969"/>
            </a:avLst>
          </a:prstGeom>
          <a:solidFill>
            <a:srgbClr val="FF6600">
              <a:alpha val="90000"/>
            </a:srgbClr>
          </a:solidFill>
          <a:ln w="9525" algn="ctr">
            <a:noFill/>
            <a:round/>
            <a:headEnd/>
            <a:tailEnd/>
          </a:ln>
        </p:spPr>
        <p:txBody>
          <a:bodyPr anchor="ct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27%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reported receiving help with accommodation</a:t>
            </a:r>
          </a:p>
        </p:txBody>
      </p:sp>
    </p:spTree>
    <p:extLst>
      <p:ext uri="{BB962C8B-B14F-4D97-AF65-F5344CB8AC3E}">
        <p14:creationId xmlns:p14="http://schemas.microsoft.com/office/powerpoint/2010/main" val="15843354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3881786836"/>
              </p:ext>
            </p:extLst>
          </p:nvPr>
        </p:nvGraphicFramePr>
        <p:xfrm>
          <a:off x="9613" y="1988840"/>
          <a:ext cx="7086553"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339752" y="1628800"/>
            <a:ext cx="5256584"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Reasons for not accessing support from their institution</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9613" y="6165304"/>
            <a:ext cx="6948264"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 123 respondents</a:t>
            </a:r>
            <a:r>
              <a:rPr lang="en-GB" sz="1000" dirty="0">
                <a:latin typeface="+mn-lt"/>
              </a:rPr>
              <a:t>. </a:t>
            </a:r>
            <a:r>
              <a:rPr lang="en-GB" sz="1000" dirty="0" smtClean="0">
                <a:latin typeface="+mn-lt"/>
              </a:rPr>
              <a:t>Balance: those respondents who have accessed support</a:t>
            </a:r>
          </a:p>
          <a:p>
            <a:r>
              <a:rPr lang="en-GB" sz="1000" dirty="0">
                <a:latin typeface="+mn-lt"/>
              </a:rPr>
              <a:t> </a:t>
            </a:r>
          </a:p>
          <a:p>
            <a:pPr defTabSz="432000"/>
            <a:r>
              <a:rPr lang="en-GB" sz="1000" b="1" dirty="0" smtClean="0">
                <a:latin typeface="+mn-lt"/>
              </a:rPr>
              <a:t>Why </a:t>
            </a:r>
            <a:r>
              <a:rPr lang="en-GB" sz="1000" b="1" dirty="0">
                <a:latin typeface="+mn-lt"/>
              </a:rPr>
              <a:t>haven't you accessed support from your university?</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Almost two fifths respond that they simply don’t know what support services are available at their university.  29% state that they have not needed support</a:t>
            </a:r>
            <a:endParaRPr lang="en-GB" sz="1400" kern="1200" dirty="0">
              <a:solidFill>
                <a:prstClr val="white"/>
              </a:solidFill>
              <a:ea typeface="+mn-ea"/>
              <a:cs typeface="+mn-cs"/>
            </a:endParaRPr>
          </a:p>
        </p:txBody>
      </p:sp>
      <p:grpSp>
        <p:nvGrpSpPr>
          <p:cNvPr id="7" name="Group 6"/>
          <p:cNvGrpSpPr/>
          <p:nvPr/>
        </p:nvGrpSpPr>
        <p:grpSpPr>
          <a:xfrm>
            <a:off x="6300192" y="2262318"/>
            <a:ext cx="2745917" cy="1118640"/>
            <a:chOff x="4904728" y="3750619"/>
            <a:chExt cx="2689835" cy="983497"/>
          </a:xfrm>
        </p:grpSpPr>
        <p:sp>
          <p:nvSpPr>
            <p:cNvPr id="10" name="Rectangular Callout 9"/>
            <p:cNvSpPr/>
            <p:nvPr/>
          </p:nvSpPr>
          <p:spPr bwMode="auto">
            <a:xfrm>
              <a:off x="4904728" y="3750619"/>
              <a:ext cx="2664297" cy="975780"/>
            </a:xfrm>
            <a:prstGeom prst="wedgeRectCallout">
              <a:avLst>
                <a:gd name="adj1" fmla="val -57051"/>
                <a:gd name="adj2" fmla="val -33017"/>
              </a:avLst>
            </a:prstGeom>
            <a:solidFill>
              <a:schemeClr val="bg1"/>
            </a:solid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11" name="Rectangle 10"/>
            <p:cNvSpPr/>
            <p:nvPr/>
          </p:nvSpPr>
          <p:spPr>
            <a:xfrm>
              <a:off x="4952963" y="3759977"/>
              <a:ext cx="2641600" cy="974139"/>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“My degree awarding university does not provide financial support for courses under £9,000 a year. </a:t>
              </a:r>
              <a:r>
                <a:rPr lang="en-GB" sz="1100" i="1" dirty="0" smtClean="0">
                  <a:latin typeface="+mn-lt"/>
                  <a:ea typeface="Verdana" panose="020B0604030504040204" pitchFamily="34" charset="0"/>
                  <a:cs typeface="Verdana" panose="020B0604030504040204" pitchFamily="34" charset="0"/>
                </a:rPr>
                <a:t>There </a:t>
              </a:r>
              <a:r>
                <a:rPr lang="en-GB" sz="1100" i="1" dirty="0">
                  <a:latin typeface="+mn-lt"/>
                  <a:ea typeface="Verdana" panose="020B0604030504040204" pitchFamily="34" charset="0"/>
                  <a:cs typeface="Verdana" panose="020B0604030504040204" pitchFamily="34" charset="0"/>
                </a:rPr>
                <a:t>is </a:t>
              </a:r>
              <a:r>
                <a:rPr lang="en-GB" sz="1100" b="1" i="1" dirty="0">
                  <a:latin typeface="+mn-lt"/>
                  <a:ea typeface="Verdana" panose="020B0604030504040204" pitchFamily="34" charset="0"/>
                  <a:cs typeface="Verdana" panose="020B0604030504040204" pitchFamily="34" charset="0"/>
                </a:rPr>
                <a:t>nothing available to me despite my </a:t>
              </a:r>
              <a:r>
                <a:rPr lang="en-GB" sz="1100" b="1" i="1" dirty="0" smtClean="0">
                  <a:latin typeface="+mn-lt"/>
                  <a:ea typeface="Verdana" panose="020B0604030504040204" pitchFamily="34" charset="0"/>
                  <a:cs typeface="Verdana" panose="020B0604030504040204" pitchFamily="34" charset="0"/>
                </a:rPr>
                <a:t>circumstances</a:t>
              </a:r>
              <a:r>
                <a:rPr lang="en-GB" sz="1100" i="1" dirty="0" smtClean="0">
                  <a:latin typeface="+mn-lt"/>
                  <a:ea typeface="Verdana" panose="020B0604030504040204" pitchFamily="34" charset="0"/>
                  <a:cs typeface="Verdana" panose="020B0604030504040204" pitchFamily="34" charset="0"/>
                </a:rPr>
                <a:t>.”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2" name="Group 11"/>
          <p:cNvGrpSpPr/>
          <p:nvPr/>
        </p:nvGrpSpPr>
        <p:grpSpPr>
          <a:xfrm>
            <a:off x="6588224" y="4293096"/>
            <a:ext cx="2160240" cy="1460361"/>
            <a:chOff x="4904728" y="3750619"/>
            <a:chExt cx="2689835" cy="989466"/>
          </a:xfrm>
        </p:grpSpPr>
        <p:sp>
          <p:nvSpPr>
            <p:cNvPr id="13" name="Rectangular Callout 12"/>
            <p:cNvSpPr/>
            <p:nvPr/>
          </p:nvSpPr>
          <p:spPr bwMode="auto">
            <a:xfrm>
              <a:off x="4904728" y="3750619"/>
              <a:ext cx="2664297" cy="975780"/>
            </a:xfrm>
            <a:prstGeom prst="wedgeRectCallout">
              <a:avLst>
                <a:gd name="adj1" fmla="val 21487"/>
                <a:gd name="adj2" fmla="val 57932"/>
              </a:avLst>
            </a:prstGeom>
            <a:solidFill>
              <a:schemeClr val="bg1"/>
            </a:solid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14" name="Rectangle 13"/>
            <p:cNvSpPr/>
            <p:nvPr/>
          </p:nvSpPr>
          <p:spPr>
            <a:xfrm>
              <a:off x="4952963" y="3759977"/>
              <a:ext cx="2641600" cy="980108"/>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have considered counselling, but the people I contacted at the university </a:t>
              </a:r>
              <a:r>
                <a:rPr lang="en-GB" sz="1100" b="1" i="1" dirty="0">
                  <a:latin typeface="+mn-lt"/>
                  <a:ea typeface="Verdana" panose="020B0604030504040204" pitchFamily="34" charset="0"/>
                  <a:cs typeface="Verdana" panose="020B0604030504040204" pitchFamily="34" charset="0"/>
                </a:rPr>
                <a:t>seemed impersonal</a:t>
              </a:r>
              <a:r>
                <a:rPr lang="en-GB" sz="1100" i="1" dirty="0">
                  <a:latin typeface="+mn-lt"/>
                  <a:ea typeface="Verdana" panose="020B0604030504040204" pitchFamily="34" charset="0"/>
                  <a:cs typeface="Verdana" panose="020B0604030504040204" pitchFamily="34" charset="0"/>
                </a:rPr>
                <a:t>, which made me </a:t>
              </a:r>
              <a:r>
                <a:rPr lang="en-GB" sz="1100" i="1" dirty="0" smtClean="0">
                  <a:latin typeface="+mn-lt"/>
                  <a:ea typeface="Verdana" panose="020B0604030504040204" pitchFamily="34" charset="0"/>
                  <a:cs typeface="Verdana" panose="020B0604030504040204" pitchFamily="34" charset="0"/>
                </a:rPr>
                <a:t>question </a:t>
              </a:r>
              <a:r>
                <a:rPr lang="en-GB" sz="1100" i="1" dirty="0">
                  <a:latin typeface="+mn-lt"/>
                  <a:ea typeface="Verdana" panose="020B0604030504040204" pitchFamily="34" charset="0"/>
                  <a:cs typeface="Verdana" panose="020B0604030504040204" pitchFamily="34" charset="0"/>
                </a:rPr>
                <a:t>whether it would actually </a:t>
              </a:r>
              <a:r>
                <a:rPr lang="en-GB" sz="1100" i="1" dirty="0" smtClean="0">
                  <a:latin typeface="+mn-lt"/>
                  <a:ea typeface="Verdana" panose="020B0604030504040204" pitchFamily="34" charset="0"/>
                  <a:cs typeface="Verdana" panose="020B0604030504040204" pitchFamily="34" charset="0"/>
                </a:rPr>
                <a:t>help.”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grpSp>
        <p:nvGrpSpPr>
          <p:cNvPr id="17" name="Group 16"/>
          <p:cNvGrpSpPr/>
          <p:nvPr/>
        </p:nvGrpSpPr>
        <p:grpSpPr>
          <a:xfrm>
            <a:off x="6084168" y="3674711"/>
            <a:ext cx="2736304" cy="604468"/>
            <a:chOff x="4904728" y="3750619"/>
            <a:chExt cx="2689835" cy="1314294"/>
          </a:xfrm>
        </p:grpSpPr>
        <p:sp>
          <p:nvSpPr>
            <p:cNvPr id="18" name="Rectangular Callout 17"/>
            <p:cNvSpPr/>
            <p:nvPr/>
          </p:nvSpPr>
          <p:spPr bwMode="auto">
            <a:xfrm>
              <a:off x="4904728" y="3750619"/>
              <a:ext cx="2664296" cy="975780"/>
            </a:xfrm>
            <a:prstGeom prst="wedgeRectCallout">
              <a:avLst>
                <a:gd name="adj1" fmla="val -31823"/>
                <a:gd name="adj2" fmla="val -83077"/>
              </a:avLst>
            </a:prstGeom>
            <a:solidFill>
              <a:schemeClr val="bg1"/>
            </a:solid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endParaRPr lang="en-GB" sz="1100" i="1" dirty="0">
                <a:solidFill>
                  <a:schemeClr val="bg1"/>
                </a:solidFill>
                <a:latin typeface="+mn-lt"/>
              </a:endParaRPr>
            </a:p>
          </p:txBody>
        </p:sp>
        <p:sp>
          <p:nvSpPr>
            <p:cNvPr id="19" name="Rectangle 18"/>
            <p:cNvSpPr/>
            <p:nvPr/>
          </p:nvSpPr>
          <p:spPr>
            <a:xfrm>
              <a:off x="4952963" y="3759977"/>
              <a:ext cx="2641600" cy="1304936"/>
            </a:xfrm>
            <a:prstGeom prst="rect">
              <a:avLst/>
            </a:prstGeom>
          </p:spPr>
          <p:txBody>
            <a:bodyPr wrap="square">
              <a:spAutoFit/>
            </a:bodyPr>
            <a:lstStyle/>
            <a:p>
              <a:r>
                <a:rPr lang="en-GB" sz="1100" i="1" dirty="0">
                  <a:latin typeface="+mn-lt"/>
                  <a:ea typeface="Verdana" panose="020B0604030504040204" pitchFamily="34" charset="0"/>
                  <a:cs typeface="Verdana" panose="020B0604030504040204" pitchFamily="34" charset="0"/>
                </a:rPr>
                <a:t>“I tried but the </a:t>
              </a:r>
              <a:r>
                <a:rPr lang="en-GB" sz="1100" b="1" i="1" dirty="0">
                  <a:latin typeface="+mn-lt"/>
                  <a:ea typeface="Verdana" panose="020B0604030504040204" pitchFamily="34" charset="0"/>
                  <a:cs typeface="Verdana" panose="020B0604030504040204" pitchFamily="34" charset="0"/>
                </a:rPr>
                <a:t>forms confused </a:t>
              </a:r>
              <a:r>
                <a:rPr lang="en-GB" sz="1100" i="1" dirty="0">
                  <a:latin typeface="+mn-lt"/>
                  <a:ea typeface="Verdana" panose="020B0604030504040204" pitchFamily="34" charset="0"/>
                  <a:cs typeface="Verdana" panose="020B0604030504040204" pitchFamily="34" charset="0"/>
                </a:rPr>
                <a:t>me.” </a:t>
              </a:r>
              <a:r>
                <a:rPr lang="en-GB" sz="1100" dirty="0" smtClean="0">
                  <a:latin typeface="+mn-lt"/>
                  <a:ea typeface="Verdana" panose="020B0604030504040204" pitchFamily="34" charset="0"/>
                  <a:cs typeface="Verdana" panose="020B0604030504040204" pitchFamily="34" charset="0"/>
                </a:rPr>
                <a:t>Student, female</a:t>
              </a:r>
              <a:endParaRPr lang="en-GB" sz="1100" dirty="0">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0678736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Academic implications</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1091053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2271725092"/>
              </p:ext>
            </p:extLst>
          </p:nvPr>
        </p:nvGraphicFramePr>
        <p:xfrm>
          <a:off x="755576" y="1988841"/>
          <a:ext cx="604867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267744" y="1628800"/>
            <a:ext cx="4320480"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Suspension or deferral of current course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021288"/>
            <a:ext cx="6948264" cy="861774"/>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Have </a:t>
            </a:r>
            <a:r>
              <a:rPr lang="en-GB" sz="1000" b="1" dirty="0">
                <a:latin typeface="+mn-lt"/>
              </a:rPr>
              <a:t>you ever suspended or deferred your current course of study? (By suspended or deferred we mean you have taken a break from your studies for a period of time and then returned to complete your course)</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14% of respondents have suspended or deferred their current course, and over a quarter have considered doing so</a:t>
            </a:r>
            <a:endParaRPr lang="en-GB" sz="1400" kern="1200" dirty="0">
              <a:solidFill>
                <a:prstClr val="white"/>
              </a:solidFill>
              <a:ea typeface="+mn-ea"/>
              <a:cs typeface="+mn-cs"/>
            </a:endParaRPr>
          </a:p>
        </p:txBody>
      </p:sp>
      <p:sp>
        <p:nvSpPr>
          <p:cNvPr id="6" name="Right Brace 5"/>
          <p:cNvSpPr/>
          <p:nvPr/>
        </p:nvSpPr>
        <p:spPr bwMode="auto">
          <a:xfrm>
            <a:off x="6661585" y="2294664"/>
            <a:ext cx="360040" cy="1422368"/>
          </a:xfrm>
          <a:prstGeom prst="rightBrace">
            <a:avLst>
              <a:gd name="adj1" fmla="val 38840"/>
              <a:gd name="adj2" fmla="val 50000"/>
            </a:avLst>
          </a:prstGeom>
          <a:noFill/>
          <a:ln w="9525" cap="flat" cmpd="sng" algn="ctr">
            <a:solidFill>
              <a:srgbClr val="E1009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7164288" y="2682682"/>
            <a:ext cx="1440122" cy="646331"/>
          </a:xfrm>
          <a:prstGeom prst="rect">
            <a:avLst/>
          </a:prstGeom>
          <a:noFill/>
        </p:spPr>
        <p:txBody>
          <a:bodyPr wrap="square" rtlCol="0">
            <a:spAutoFit/>
          </a:bodyPr>
          <a:lstStyle/>
          <a:p>
            <a:r>
              <a:rPr lang="en-GB" sz="1200" dirty="0" smtClean="0">
                <a:solidFill>
                  <a:srgbClr val="425563"/>
                </a:solidFill>
                <a:latin typeface="+mn-lt"/>
              </a:rPr>
              <a:t>85% have not deferred their current course</a:t>
            </a:r>
            <a:endParaRPr lang="en-GB" sz="1200" dirty="0">
              <a:solidFill>
                <a:srgbClr val="425563"/>
              </a:solidFill>
              <a:latin typeface="+mn-lt"/>
            </a:endParaRPr>
          </a:p>
        </p:txBody>
      </p:sp>
    </p:spTree>
    <p:extLst>
      <p:ext uri="{BB962C8B-B14F-4D97-AF65-F5344CB8AC3E}">
        <p14:creationId xmlns:p14="http://schemas.microsoft.com/office/powerpoint/2010/main" val="22774904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2123728" y="1628800"/>
            <a:ext cx="4896544"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Reasons for withdrawing or deferring</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endParaRPr lang="en-GB" sz="1000" dirty="0" smtClean="0">
              <a:latin typeface="+mn-lt"/>
            </a:endParaRPr>
          </a:p>
          <a:p>
            <a:r>
              <a:rPr lang="en-GB" sz="1000" dirty="0" smtClean="0">
                <a:latin typeface="+mn-lt"/>
              </a:rPr>
              <a:t>Base: 84 respondents </a:t>
            </a:r>
          </a:p>
          <a:p>
            <a:pPr defTabSz="432000"/>
            <a:endParaRPr lang="en-GB" sz="1000" b="1" dirty="0" smtClean="0">
              <a:latin typeface="+mn-lt"/>
            </a:endParaRPr>
          </a:p>
          <a:p>
            <a:pPr defTabSz="432000"/>
            <a:r>
              <a:rPr lang="en-GB" sz="1000" b="1" dirty="0" smtClean="0">
                <a:latin typeface="+mn-lt"/>
              </a:rPr>
              <a:t>If </a:t>
            </a:r>
            <a:r>
              <a:rPr lang="en-GB" sz="1000" b="1" dirty="0">
                <a:latin typeface="+mn-lt"/>
              </a:rPr>
              <a:t>you answered yes, can you explain your reasons for withdrawing or deferring? </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Financial stress is the main driver of withdrawing from their current course, followed by health issues and wellbeing</a:t>
            </a:r>
            <a:endParaRPr lang="en-GB" sz="1400" kern="1200" dirty="0">
              <a:solidFill>
                <a:prstClr val="white"/>
              </a:solidFill>
              <a:ea typeface="+mn-ea"/>
              <a:cs typeface="+mn-cs"/>
            </a:endParaRPr>
          </a:p>
        </p:txBody>
      </p:sp>
      <p:sp>
        <p:nvSpPr>
          <p:cNvPr id="9" name="Rectangular Callout 8"/>
          <p:cNvSpPr/>
          <p:nvPr/>
        </p:nvSpPr>
        <p:spPr bwMode="auto">
          <a:xfrm>
            <a:off x="6660232" y="2491785"/>
            <a:ext cx="1958352" cy="562687"/>
          </a:xfrm>
          <a:prstGeom prst="wedgeRectCallout">
            <a:avLst>
              <a:gd name="adj1" fmla="val 41892"/>
              <a:gd name="adj2" fmla="val 61936"/>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000" i="1" dirty="0" smtClean="0">
                <a:latin typeface="+mn-lt"/>
              </a:rPr>
              <a:t>“Withdrawal </a:t>
            </a:r>
            <a:r>
              <a:rPr lang="en-GB" sz="1000" i="1" dirty="0">
                <a:latin typeface="+mn-lt"/>
              </a:rPr>
              <a:t>because I became very </a:t>
            </a:r>
            <a:r>
              <a:rPr lang="en-GB" sz="1000" b="1" i="1" dirty="0">
                <a:latin typeface="+mn-lt"/>
              </a:rPr>
              <a:t>mentally ill</a:t>
            </a:r>
            <a:r>
              <a:rPr lang="en-GB" sz="1000" i="1" dirty="0" smtClean="0">
                <a:latin typeface="+mn-lt"/>
              </a:rPr>
              <a:t>.” </a:t>
            </a:r>
            <a:r>
              <a:rPr lang="en-GB" sz="1000" dirty="0" smtClean="0">
                <a:latin typeface="+mn-lt"/>
              </a:rPr>
              <a:t>Student, Female</a:t>
            </a:r>
            <a:endParaRPr lang="en-GB" sz="1000" dirty="0">
              <a:latin typeface="+mn-lt"/>
            </a:endParaRPr>
          </a:p>
        </p:txBody>
      </p:sp>
      <p:sp>
        <p:nvSpPr>
          <p:cNvPr id="12" name="Rectangular Callout 11"/>
          <p:cNvSpPr/>
          <p:nvPr/>
        </p:nvSpPr>
        <p:spPr bwMode="auto">
          <a:xfrm>
            <a:off x="4219906" y="2288655"/>
            <a:ext cx="1800200" cy="693119"/>
          </a:xfrm>
          <a:prstGeom prst="wedgeRectCallout">
            <a:avLst>
              <a:gd name="adj1" fmla="val -37391"/>
              <a:gd name="adj2" fmla="val 71697"/>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000" i="1" dirty="0" smtClean="0">
                <a:latin typeface="+mn-lt"/>
              </a:rPr>
              <a:t>“</a:t>
            </a:r>
            <a:r>
              <a:rPr lang="en-GB" sz="1000" b="1" i="1" dirty="0" smtClean="0">
                <a:latin typeface="+mn-lt"/>
              </a:rPr>
              <a:t>No </a:t>
            </a:r>
            <a:r>
              <a:rPr lang="en-GB" sz="1000" b="1" i="1" dirty="0">
                <a:latin typeface="+mn-lt"/>
              </a:rPr>
              <a:t>grant given </a:t>
            </a:r>
            <a:r>
              <a:rPr lang="en-GB" sz="1000" i="1" dirty="0">
                <a:latin typeface="+mn-lt"/>
              </a:rPr>
              <a:t>resulting in not being able to afford to stay on course</a:t>
            </a:r>
            <a:r>
              <a:rPr lang="en-GB" sz="1000" i="1" dirty="0" smtClean="0">
                <a:latin typeface="+mn-lt"/>
              </a:rPr>
              <a:t>.” </a:t>
            </a:r>
            <a:r>
              <a:rPr lang="en-GB" sz="1000" dirty="0" smtClean="0">
                <a:latin typeface="+mn-lt"/>
              </a:rPr>
              <a:t>Student, </a:t>
            </a:r>
            <a:r>
              <a:rPr lang="en-GB" sz="1000" dirty="0">
                <a:latin typeface="+mn-lt"/>
              </a:rPr>
              <a:t>F</a:t>
            </a:r>
            <a:r>
              <a:rPr lang="en-GB" sz="1000" dirty="0" smtClean="0">
                <a:latin typeface="+mn-lt"/>
              </a:rPr>
              <a:t>emale</a:t>
            </a:r>
            <a:endParaRPr lang="en-GB" sz="1000" dirty="0">
              <a:latin typeface="+mn-lt"/>
            </a:endParaRPr>
          </a:p>
        </p:txBody>
      </p:sp>
      <p:sp>
        <p:nvSpPr>
          <p:cNvPr id="17" name="Rectangular Callout 16"/>
          <p:cNvSpPr/>
          <p:nvPr/>
        </p:nvSpPr>
        <p:spPr bwMode="auto">
          <a:xfrm>
            <a:off x="4211960" y="4939509"/>
            <a:ext cx="2022075" cy="751243"/>
          </a:xfrm>
          <a:prstGeom prst="wedgeRectCallout">
            <a:avLst>
              <a:gd name="adj1" fmla="val -28178"/>
              <a:gd name="adj2" fmla="val 66158"/>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000" i="1" dirty="0" smtClean="0">
                <a:latin typeface="+mn-lt"/>
              </a:rPr>
              <a:t>“I </a:t>
            </a:r>
            <a:r>
              <a:rPr lang="en-GB" sz="1000" i="1" dirty="0">
                <a:latin typeface="+mn-lt"/>
              </a:rPr>
              <a:t>couldn't cope with </a:t>
            </a:r>
            <a:r>
              <a:rPr lang="en-GB" sz="1000" b="1" i="1" dirty="0">
                <a:latin typeface="+mn-lt"/>
              </a:rPr>
              <a:t>financial situation </a:t>
            </a:r>
            <a:r>
              <a:rPr lang="en-GB" sz="1000" i="1" dirty="0">
                <a:latin typeface="+mn-lt"/>
              </a:rPr>
              <a:t>so had to leave to earn money.” </a:t>
            </a:r>
            <a:r>
              <a:rPr lang="en-GB" sz="1000" dirty="0" smtClean="0">
                <a:latin typeface="+mn-lt"/>
              </a:rPr>
              <a:t>Student, </a:t>
            </a:r>
            <a:r>
              <a:rPr lang="en-GB" sz="1000" dirty="0">
                <a:latin typeface="+mn-lt"/>
              </a:rPr>
              <a:t>F</a:t>
            </a:r>
            <a:r>
              <a:rPr lang="en-GB" sz="1000" dirty="0" smtClean="0">
                <a:latin typeface="+mn-lt"/>
              </a:rPr>
              <a:t>emale</a:t>
            </a:r>
            <a:endParaRPr lang="en-GB" sz="1000" dirty="0">
              <a:latin typeface="+mn-lt"/>
            </a:endParaRPr>
          </a:p>
        </p:txBody>
      </p:sp>
      <p:sp>
        <p:nvSpPr>
          <p:cNvPr id="19" name="Rectangular Callout 18"/>
          <p:cNvSpPr/>
          <p:nvPr/>
        </p:nvSpPr>
        <p:spPr bwMode="auto">
          <a:xfrm>
            <a:off x="3772241" y="3510799"/>
            <a:ext cx="2266383" cy="861657"/>
          </a:xfrm>
          <a:prstGeom prst="wedgeRectCallout">
            <a:avLst>
              <a:gd name="adj1" fmla="val -34649"/>
              <a:gd name="adj2" fmla="val 69161"/>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000" i="1" dirty="0" smtClean="0">
                <a:latin typeface="+mn-lt"/>
              </a:rPr>
              <a:t>“I </a:t>
            </a:r>
            <a:r>
              <a:rPr lang="en-GB" sz="1000" i="1" dirty="0">
                <a:latin typeface="+mn-lt"/>
              </a:rPr>
              <a:t>have a brain tumour and was </a:t>
            </a:r>
            <a:r>
              <a:rPr lang="en-GB" sz="1000" b="1" i="1" dirty="0">
                <a:latin typeface="+mn-lt"/>
              </a:rPr>
              <a:t>unwell</a:t>
            </a:r>
            <a:r>
              <a:rPr lang="en-GB" sz="1000" i="1" dirty="0">
                <a:latin typeface="+mn-lt"/>
              </a:rPr>
              <a:t> as well as suffering from </a:t>
            </a:r>
            <a:r>
              <a:rPr lang="en-GB" sz="1000" b="1" i="1" dirty="0">
                <a:latin typeface="+mn-lt"/>
              </a:rPr>
              <a:t>stress</a:t>
            </a:r>
            <a:r>
              <a:rPr lang="en-GB" sz="1000" i="1" dirty="0">
                <a:latin typeface="+mn-lt"/>
              </a:rPr>
              <a:t> and </a:t>
            </a:r>
            <a:r>
              <a:rPr lang="en-GB" sz="1000" b="1" i="1" dirty="0">
                <a:latin typeface="+mn-lt"/>
              </a:rPr>
              <a:t>depression</a:t>
            </a:r>
            <a:r>
              <a:rPr lang="en-GB" sz="1000" i="1" dirty="0">
                <a:latin typeface="+mn-lt"/>
              </a:rPr>
              <a:t> I found it too difficult to continue with my </a:t>
            </a:r>
            <a:r>
              <a:rPr lang="en-GB" sz="1000" i="1" dirty="0" smtClean="0">
                <a:latin typeface="+mn-lt"/>
              </a:rPr>
              <a:t>studies.” </a:t>
            </a:r>
            <a:r>
              <a:rPr lang="en-GB" sz="1000" dirty="0" smtClean="0">
                <a:latin typeface="+mn-lt"/>
              </a:rPr>
              <a:t>Student, Female</a:t>
            </a:r>
            <a:endParaRPr lang="en-GB" sz="1000" dirty="0">
              <a:latin typeface="+mn-lt"/>
            </a:endParaRPr>
          </a:p>
        </p:txBody>
      </p:sp>
      <p:sp>
        <p:nvSpPr>
          <p:cNvPr id="20" name="Rectangular Callout 19"/>
          <p:cNvSpPr/>
          <p:nvPr/>
        </p:nvSpPr>
        <p:spPr bwMode="auto">
          <a:xfrm>
            <a:off x="6501737" y="3499914"/>
            <a:ext cx="2454123" cy="887661"/>
          </a:xfrm>
          <a:prstGeom prst="wedgeRectCallout">
            <a:avLst>
              <a:gd name="adj1" fmla="val -33099"/>
              <a:gd name="adj2" fmla="val 63243"/>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a:r>
              <a:rPr lang="en-GB" sz="1000" i="1" dirty="0" smtClean="0">
                <a:latin typeface="+mn-lt"/>
              </a:rPr>
              <a:t>“I </a:t>
            </a:r>
            <a:r>
              <a:rPr lang="en-GB" sz="1000" i="1" dirty="0">
                <a:latin typeface="+mn-lt"/>
              </a:rPr>
              <a:t>have intermitted </a:t>
            </a:r>
            <a:r>
              <a:rPr lang="en-GB" sz="1000" b="1" i="1" dirty="0">
                <a:latin typeface="+mn-lt"/>
              </a:rPr>
              <a:t>due to illness </a:t>
            </a:r>
            <a:r>
              <a:rPr lang="en-GB" sz="1000" i="1" dirty="0">
                <a:latin typeface="+mn-lt"/>
              </a:rPr>
              <a:t>that has been on going for three years. I also withdrew in 2012 as I had many operations scheduled</a:t>
            </a:r>
            <a:r>
              <a:rPr lang="en-GB" sz="1000" i="1" dirty="0" smtClean="0">
                <a:latin typeface="+mn-lt"/>
              </a:rPr>
              <a:t>.” </a:t>
            </a:r>
            <a:r>
              <a:rPr lang="en-GB" sz="1000" dirty="0" smtClean="0">
                <a:latin typeface="+mn-lt"/>
              </a:rPr>
              <a:t>Student, Male</a:t>
            </a:r>
            <a:endParaRPr lang="en-GB" sz="1000" dirty="0">
              <a:latin typeface="+mn-lt"/>
            </a:endParaRPr>
          </a:p>
        </p:txBody>
      </p:sp>
      <p:sp>
        <p:nvSpPr>
          <p:cNvPr id="22" name="Rectangular Callout 21"/>
          <p:cNvSpPr/>
          <p:nvPr/>
        </p:nvSpPr>
        <p:spPr bwMode="auto">
          <a:xfrm>
            <a:off x="6876256" y="4848874"/>
            <a:ext cx="1656183" cy="530915"/>
          </a:xfrm>
          <a:prstGeom prst="wedgeRectCallout">
            <a:avLst>
              <a:gd name="adj1" fmla="val -45576"/>
              <a:gd name="adj2" fmla="val 71543"/>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spAutoFit/>
          </a:bodyPr>
          <a:lstStyle/>
          <a:p>
            <a:pPr algn="ctr"/>
            <a:r>
              <a:rPr lang="en-GB" sz="1000" dirty="0" smtClean="0">
                <a:latin typeface="+mn-lt"/>
              </a:rPr>
              <a:t>“</a:t>
            </a:r>
            <a:r>
              <a:rPr lang="en-GB" sz="1000" b="1" dirty="0" smtClean="0">
                <a:latin typeface="+mn-lt"/>
              </a:rPr>
              <a:t>Money </a:t>
            </a:r>
            <a:r>
              <a:rPr lang="en-GB" sz="1000" b="1" dirty="0">
                <a:latin typeface="+mn-lt"/>
              </a:rPr>
              <a:t>problems, health </a:t>
            </a:r>
            <a:r>
              <a:rPr lang="en-GB" sz="1000" b="1" dirty="0" smtClean="0">
                <a:latin typeface="+mn-lt"/>
              </a:rPr>
              <a:t>reasons</a:t>
            </a:r>
            <a:r>
              <a:rPr lang="en-GB" sz="1000" dirty="0" smtClean="0">
                <a:latin typeface="+mn-lt"/>
              </a:rPr>
              <a:t>.” Student, Female</a:t>
            </a:r>
            <a:endParaRPr lang="en-GB" sz="1000" dirty="0">
              <a:latin typeface="+mn-lt"/>
            </a:endParaRPr>
          </a:p>
        </p:txBody>
      </p:sp>
      <p:sp>
        <p:nvSpPr>
          <p:cNvPr id="13" name="Parallelogram 11"/>
          <p:cNvSpPr>
            <a:spLocks noChangeArrowheads="1"/>
          </p:cNvSpPr>
          <p:nvPr/>
        </p:nvSpPr>
        <p:spPr bwMode="auto">
          <a:xfrm>
            <a:off x="458788" y="3021440"/>
            <a:ext cx="2956658" cy="3191970"/>
          </a:xfrm>
          <a:prstGeom prst="parallelogram">
            <a:avLst>
              <a:gd name="adj" fmla="val 9969"/>
            </a:avLst>
          </a:prstGeom>
          <a:solidFill>
            <a:srgbClr val="84BD00">
              <a:alpha val="80000"/>
            </a:srgbClr>
          </a:solidFill>
          <a:ln w="9525" algn="ctr">
            <a:noFill/>
            <a:round/>
            <a:headEnd/>
            <a:tailEnd/>
          </a:ln>
        </p:spPr>
        <p:txBody>
          <a:bodyPr anchor="ctr"/>
          <a:lstStyle/>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Financial issues / couldn’t afford university</a:t>
            </a:r>
          </a:p>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Suffering from mental health issues</a:t>
            </a:r>
          </a:p>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Illness / health problems / suffered traumatic accident</a:t>
            </a:r>
          </a:p>
        </p:txBody>
      </p:sp>
      <p:sp>
        <p:nvSpPr>
          <p:cNvPr id="14" name="Parallelogram 11"/>
          <p:cNvSpPr>
            <a:spLocks noChangeArrowheads="1"/>
          </p:cNvSpPr>
          <p:nvPr/>
        </p:nvSpPr>
        <p:spPr bwMode="auto">
          <a:xfrm>
            <a:off x="335016" y="2073723"/>
            <a:ext cx="2172552" cy="1256840"/>
          </a:xfrm>
          <a:prstGeom prst="parallelogram">
            <a:avLst>
              <a:gd name="adj" fmla="val 9969"/>
            </a:avLst>
          </a:prstGeom>
          <a:solidFill>
            <a:srgbClr val="84BD00"/>
          </a:solidFill>
          <a:ln w="9525" algn="ctr">
            <a:noFill/>
            <a:round/>
            <a:headEnd/>
            <a:tailEnd/>
          </a:ln>
        </p:spPr>
        <p:txBody>
          <a:bodyPr anchor="ctr"/>
          <a:lstStyle/>
          <a:p>
            <a:r>
              <a:rPr lang="en-GB"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GB" sz="2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have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suspended or deferred </a:t>
            </a:r>
            <a:r>
              <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their current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course of study</a:t>
            </a:r>
          </a:p>
        </p:txBody>
      </p:sp>
    </p:spTree>
    <p:extLst>
      <p:ext uri="{BB962C8B-B14F-4D97-AF65-F5344CB8AC3E}">
        <p14:creationId xmlns:p14="http://schemas.microsoft.com/office/powerpoint/2010/main" val="9121895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0" y="1579451"/>
            <a:ext cx="5796136" cy="276999"/>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Reasons for considering withdrawing or deferring</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14081" y="6165552"/>
            <a:ext cx="7380312" cy="707886"/>
          </a:xfrm>
          <a:prstGeom prst="rect">
            <a:avLst/>
          </a:prstGeom>
          <a:noFill/>
          <a:ln w="9525">
            <a:noFill/>
            <a:miter lim="800000"/>
            <a:headEnd/>
            <a:tailEnd/>
          </a:ln>
        </p:spPr>
        <p:txBody>
          <a:bodyPr wrap="square">
            <a:spAutoFit/>
          </a:bodyPr>
          <a:lstStyle/>
          <a:p>
            <a:r>
              <a:rPr lang="en-GB" sz="1000" dirty="0" smtClean="0">
                <a:latin typeface="+mn-lt"/>
              </a:rPr>
              <a:t>Base: 157 respondents</a:t>
            </a:r>
          </a:p>
          <a:p>
            <a:r>
              <a:rPr lang="en-GB" sz="1000" dirty="0">
                <a:latin typeface="+mn-lt"/>
              </a:rPr>
              <a:t> </a:t>
            </a:r>
          </a:p>
          <a:p>
            <a:pPr defTabSz="432000"/>
            <a:r>
              <a:rPr lang="en-GB" sz="1000" b="1" dirty="0" smtClean="0">
                <a:latin typeface="+mn-lt"/>
              </a:rPr>
              <a:t>If </a:t>
            </a:r>
            <a:r>
              <a:rPr lang="en-GB" sz="1000" b="1" dirty="0">
                <a:latin typeface="+mn-lt"/>
              </a:rPr>
              <a:t>you answered, ‘I considered it’, can you explain your reasons for considering withdrawing or deferring?</a:t>
            </a:r>
          </a:p>
        </p:txBody>
      </p:sp>
      <p:sp>
        <p:nvSpPr>
          <p:cNvPr id="8" name="Title 1"/>
          <p:cNvSpPr>
            <a:spLocks noGrp="1"/>
          </p:cNvSpPr>
          <p:nvPr>
            <p:ph type="ctrTitle"/>
          </p:nvPr>
        </p:nvSpPr>
        <p:spPr>
          <a:xfrm>
            <a:off x="467544" y="388672"/>
            <a:ext cx="828092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Financial difficulties, and the corresponding stress that ensues, is the main factor for considering withdrawing from their course.  Reasons given reflect those given my students have actual done so, suggesting there is a need to respond to and pre-empt these issues with estranged students </a:t>
            </a:r>
            <a:endParaRPr lang="en-GB" sz="1400" kern="1200" dirty="0">
              <a:solidFill>
                <a:prstClr val="white"/>
              </a:solidFill>
              <a:ea typeface="+mn-ea"/>
              <a:cs typeface="+mn-cs"/>
            </a:endParaRPr>
          </a:p>
        </p:txBody>
      </p:sp>
      <p:sp>
        <p:nvSpPr>
          <p:cNvPr id="7" name="Rectangular Callout 6"/>
          <p:cNvSpPr/>
          <p:nvPr/>
        </p:nvSpPr>
        <p:spPr bwMode="auto">
          <a:xfrm>
            <a:off x="374608" y="2323751"/>
            <a:ext cx="1893136" cy="710629"/>
          </a:xfrm>
          <a:prstGeom prst="wedgeRectCallout">
            <a:avLst>
              <a:gd name="adj1" fmla="val 22028"/>
              <a:gd name="adj2" fmla="val 82898"/>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smtClean="0">
                <a:latin typeface="+mn-lt"/>
              </a:rPr>
              <a:t>“So </a:t>
            </a:r>
            <a:r>
              <a:rPr lang="en-GB" sz="1000" i="1" dirty="0">
                <a:latin typeface="+mn-lt"/>
              </a:rPr>
              <a:t>I could </a:t>
            </a:r>
            <a:r>
              <a:rPr lang="en-GB" sz="1000" b="1" i="1" dirty="0">
                <a:latin typeface="+mn-lt"/>
              </a:rPr>
              <a:t>earn more </a:t>
            </a:r>
            <a:r>
              <a:rPr lang="en-GB" sz="1000" i="1" dirty="0">
                <a:latin typeface="+mn-lt"/>
              </a:rPr>
              <a:t>money. To </a:t>
            </a:r>
            <a:r>
              <a:rPr lang="en-GB" sz="1000" b="1" i="1" dirty="0">
                <a:latin typeface="+mn-lt"/>
              </a:rPr>
              <a:t>help pay rent and university fees</a:t>
            </a:r>
            <a:r>
              <a:rPr lang="en-GB" sz="1000" i="1" dirty="0" smtClean="0">
                <a:latin typeface="+mn-lt"/>
              </a:rPr>
              <a:t>.” </a:t>
            </a:r>
            <a:r>
              <a:rPr lang="en-GB" sz="1000" dirty="0" smtClean="0">
                <a:latin typeface="+mn-lt"/>
              </a:rPr>
              <a:t>Student, Male</a:t>
            </a:r>
            <a:endParaRPr lang="en-GB" sz="1000" dirty="0">
              <a:latin typeface="+mn-lt"/>
            </a:endParaRPr>
          </a:p>
        </p:txBody>
      </p:sp>
      <p:sp>
        <p:nvSpPr>
          <p:cNvPr id="9" name="Rectangular Callout 8"/>
          <p:cNvSpPr/>
          <p:nvPr/>
        </p:nvSpPr>
        <p:spPr bwMode="auto">
          <a:xfrm>
            <a:off x="2627784" y="4107252"/>
            <a:ext cx="1203801" cy="684803"/>
          </a:xfrm>
          <a:prstGeom prst="wedgeRectCallout">
            <a:avLst>
              <a:gd name="adj1" fmla="val -565"/>
              <a:gd name="adj2" fmla="val 73757"/>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a:latin typeface="+mn-lt"/>
              </a:rPr>
              <a:t>“</a:t>
            </a:r>
            <a:r>
              <a:rPr lang="en-GB" sz="1000" b="1" i="1" dirty="0">
                <a:latin typeface="+mn-lt"/>
              </a:rPr>
              <a:t>Depression</a:t>
            </a:r>
            <a:r>
              <a:rPr lang="en-GB" sz="1000" i="1" dirty="0">
                <a:latin typeface="+mn-lt"/>
              </a:rPr>
              <a:t> and medical issues</a:t>
            </a:r>
            <a:r>
              <a:rPr lang="en-GB" sz="1000" i="1" dirty="0" smtClean="0">
                <a:latin typeface="+mn-lt"/>
              </a:rPr>
              <a:t>.” </a:t>
            </a:r>
            <a:r>
              <a:rPr lang="en-GB" sz="1000" dirty="0" smtClean="0">
                <a:latin typeface="+mn-lt"/>
              </a:rPr>
              <a:t>Student, Female</a:t>
            </a:r>
            <a:endParaRPr lang="en-GB" sz="1000" dirty="0">
              <a:latin typeface="+mn-lt"/>
            </a:endParaRPr>
          </a:p>
        </p:txBody>
      </p:sp>
      <p:sp>
        <p:nvSpPr>
          <p:cNvPr id="10" name="Rectangular Callout 9"/>
          <p:cNvSpPr/>
          <p:nvPr/>
        </p:nvSpPr>
        <p:spPr bwMode="auto">
          <a:xfrm>
            <a:off x="2766617" y="2241911"/>
            <a:ext cx="2264306" cy="1454244"/>
          </a:xfrm>
          <a:prstGeom prst="wedgeRectCallout">
            <a:avLst>
              <a:gd name="adj1" fmla="val -35105"/>
              <a:gd name="adj2" fmla="val 61400"/>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smtClean="0">
                <a:latin typeface="+mn-lt"/>
              </a:rPr>
              <a:t>“The </a:t>
            </a:r>
            <a:r>
              <a:rPr lang="en-GB" sz="1000" b="1" i="1" dirty="0">
                <a:latin typeface="+mn-lt"/>
              </a:rPr>
              <a:t>lack of money </a:t>
            </a:r>
            <a:r>
              <a:rPr lang="en-GB" sz="1000" i="1" dirty="0">
                <a:latin typeface="+mn-lt"/>
              </a:rPr>
              <a:t>was a real concern that I couldn't afford to continue. Without a parent to financially assist you it's very tight, even with strict budgeting and part time work. </a:t>
            </a:r>
            <a:r>
              <a:rPr lang="en-GB" sz="1000" b="1" i="1" dirty="0">
                <a:latin typeface="+mn-lt"/>
              </a:rPr>
              <a:t>I though that I would have to quit and get a full time </a:t>
            </a:r>
            <a:r>
              <a:rPr lang="en-GB" sz="1000" b="1" i="1" dirty="0" smtClean="0">
                <a:latin typeface="+mn-lt"/>
              </a:rPr>
              <a:t>job</a:t>
            </a:r>
            <a:r>
              <a:rPr lang="en-GB" sz="1000" i="1" dirty="0" smtClean="0">
                <a:latin typeface="+mn-lt"/>
              </a:rPr>
              <a:t>.” </a:t>
            </a:r>
            <a:r>
              <a:rPr lang="en-GB" sz="1000" dirty="0" smtClean="0">
                <a:latin typeface="+mn-lt"/>
              </a:rPr>
              <a:t>Student, Female</a:t>
            </a:r>
            <a:endParaRPr lang="en-GB" sz="1000" dirty="0">
              <a:latin typeface="+mn-lt"/>
            </a:endParaRPr>
          </a:p>
        </p:txBody>
      </p:sp>
      <p:sp>
        <p:nvSpPr>
          <p:cNvPr id="11" name="Rectangular Callout 10"/>
          <p:cNvSpPr/>
          <p:nvPr/>
        </p:nvSpPr>
        <p:spPr bwMode="auto">
          <a:xfrm>
            <a:off x="374608" y="3455288"/>
            <a:ext cx="1800200" cy="693119"/>
          </a:xfrm>
          <a:prstGeom prst="wedgeRectCallout">
            <a:avLst>
              <a:gd name="adj1" fmla="val -30203"/>
              <a:gd name="adj2" fmla="val 7294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smtClean="0">
                <a:latin typeface="+mn-lt"/>
              </a:rPr>
              <a:t>“I </a:t>
            </a:r>
            <a:r>
              <a:rPr lang="en-GB" sz="1000" b="1" i="1" dirty="0">
                <a:latin typeface="+mn-lt"/>
              </a:rPr>
              <a:t>didn't get my loan till January</a:t>
            </a:r>
            <a:r>
              <a:rPr lang="en-GB" sz="1000" i="1" dirty="0">
                <a:latin typeface="+mn-lt"/>
              </a:rPr>
              <a:t>, which meant I couldn't pay my rent</a:t>
            </a:r>
            <a:r>
              <a:rPr lang="en-GB" sz="1000" i="1" dirty="0" smtClean="0">
                <a:latin typeface="+mn-lt"/>
              </a:rPr>
              <a:t>.” </a:t>
            </a:r>
            <a:r>
              <a:rPr lang="en-GB" sz="1000" dirty="0" smtClean="0">
                <a:latin typeface="+mn-lt"/>
              </a:rPr>
              <a:t>Student, Female</a:t>
            </a:r>
            <a:endParaRPr lang="en-GB" sz="1000" dirty="0">
              <a:latin typeface="+mn-lt"/>
            </a:endParaRPr>
          </a:p>
        </p:txBody>
      </p:sp>
      <p:sp>
        <p:nvSpPr>
          <p:cNvPr id="12" name="Rectangular Callout 11"/>
          <p:cNvSpPr/>
          <p:nvPr/>
        </p:nvSpPr>
        <p:spPr bwMode="auto">
          <a:xfrm>
            <a:off x="4397715" y="4027519"/>
            <a:ext cx="1176270" cy="684803"/>
          </a:xfrm>
          <a:prstGeom prst="wedgeRectCallout">
            <a:avLst>
              <a:gd name="adj1" fmla="val -11993"/>
              <a:gd name="adj2" fmla="val 80517"/>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a:latin typeface="+mn-lt"/>
              </a:rPr>
              <a:t>“Being under a lot of </a:t>
            </a:r>
            <a:r>
              <a:rPr lang="en-GB" sz="1000" b="1" i="1" dirty="0" smtClean="0">
                <a:latin typeface="+mn-lt"/>
              </a:rPr>
              <a:t>stress</a:t>
            </a:r>
            <a:r>
              <a:rPr lang="en-GB" sz="1000" i="1" dirty="0" smtClean="0">
                <a:latin typeface="+mn-lt"/>
              </a:rPr>
              <a:t>.” </a:t>
            </a:r>
            <a:r>
              <a:rPr lang="en-GB" sz="1000" dirty="0" smtClean="0">
                <a:latin typeface="+mn-lt"/>
              </a:rPr>
              <a:t>Student, Female</a:t>
            </a:r>
            <a:endParaRPr lang="en-GB" sz="1000" dirty="0">
              <a:latin typeface="+mn-lt"/>
            </a:endParaRPr>
          </a:p>
        </p:txBody>
      </p:sp>
      <p:sp>
        <p:nvSpPr>
          <p:cNvPr id="13" name="Rectangular Callout 12"/>
          <p:cNvSpPr/>
          <p:nvPr/>
        </p:nvSpPr>
        <p:spPr bwMode="auto">
          <a:xfrm>
            <a:off x="971600" y="4655697"/>
            <a:ext cx="1353011" cy="838691"/>
          </a:xfrm>
          <a:prstGeom prst="wedgeRectCallout">
            <a:avLst>
              <a:gd name="adj1" fmla="val -6244"/>
              <a:gd name="adj2" fmla="val 70452"/>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smtClean="0">
                <a:latin typeface="+mn-lt"/>
              </a:rPr>
              <a:t>“</a:t>
            </a:r>
            <a:r>
              <a:rPr lang="en-GB" sz="1000" b="1" i="1" dirty="0" smtClean="0">
                <a:latin typeface="+mn-lt"/>
              </a:rPr>
              <a:t>Mental </a:t>
            </a:r>
            <a:r>
              <a:rPr lang="en-GB" sz="1000" b="1" i="1" dirty="0">
                <a:latin typeface="+mn-lt"/>
              </a:rPr>
              <a:t>health deteriorated </a:t>
            </a:r>
            <a:r>
              <a:rPr lang="en-GB" sz="1000" i="1" dirty="0">
                <a:latin typeface="+mn-lt"/>
              </a:rPr>
              <a:t>during course of the </a:t>
            </a:r>
            <a:r>
              <a:rPr lang="en-GB" sz="1000" i="1" dirty="0" smtClean="0">
                <a:latin typeface="+mn-lt"/>
              </a:rPr>
              <a:t>year.” </a:t>
            </a:r>
            <a:r>
              <a:rPr lang="en-GB" sz="1000" dirty="0" smtClean="0">
                <a:latin typeface="+mn-lt"/>
              </a:rPr>
              <a:t>Student, Female</a:t>
            </a:r>
            <a:endParaRPr lang="en-GB" sz="1000" dirty="0">
              <a:latin typeface="+mn-lt"/>
            </a:endParaRPr>
          </a:p>
        </p:txBody>
      </p:sp>
      <p:sp>
        <p:nvSpPr>
          <p:cNvPr id="14" name="Rectangular Callout 13"/>
          <p:cNvSpPr/>
          <p:nvPr/>
        </p:nvSpPr>
        <p:spPr bwMode="auto">
          <a:xfrm>
            <a:off x="3131840" y="5213346"/>
            <a:ext cx="1738323" cy="530915"/>
          </a:xfrm>
          <a:prstGeom prst="wedgeRectCallout">
            <a:avLst>
              <a:gd name="adj1" fmla="val 782"/>
              <a:gd name="adj2" fmla="val 93256"/>
            </a:avLst>
          </a:prstGeom>
          <a:noFill/>
          <a:ln w="9525" cap="flat" cmpd="sng" algn="ctr">
            <a:solidFill>
              <a:srgbClr val="FF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algn="ctr"/>
            <a:r>
              <a:rPr lang="en-GB" sz="1000" i="1" dirty="0" smtClean="0">
                <a:latin typeface="+mn-lt"/>
              </a:rPr>
              <a:t>“</a:t>
            </a:r>
            <a:r>
              <a:rPr lang="en-GB" sz="1000" b="1" i="1" dirty="0" smtClean="0">
                <a:latin typeface="+mn-lt"/>
              </a:rPr>
              <a:t>Too </a:t>
            </a:r>
            <a:r>
              <a:rPr lang="en-GB" sz="1000" b="1" i="1" dirty="0">
                <a:latin typeface="+mn-lt"/>
              </a:rPr>
              <a:t>much stress and anxiety</a:t>
            </a:r>
            <a:r>
              <a:rPr lang="en-GB" sz="1000" i="1" dirty="0" smtClean="0">
                <a:latin typeface="+mn-lt"/>
              </a:rPr>
              <a:t>.” </a:t>
            </a:r>
            <a:r>
              <a:rPr lang="en-GB" sz="1000" dirty="0" smtClean="0">
                <a:latin typeface="+mn-lt"/>
              </a:rPr>
              <a:t>Student, Female</a:t>
            </a:r>
            <a:endParaRPr lang="en-GB" sz="1000" dirty="0">
              <a:latin typeface="+mn-lt"/>
            </a:endParaRPr>
          </a:p>
        </p:txBody>
      </p:sp>
      <p:sp>
        <p:nvSpPr>
          <p:cNvPr id="17" name="Parallelogram 11"/>
          <p:cNvSpPr>
            <a:spLocks noChangeArrowheads="1"/>
          </p:cNvSpPr>
          <p:nvPr/>
        </p:nvSpPr>
        <p:spPr bwMode="auto">
          <a:xfrm>
            <a:off x="6228184" y="2940774"/>
            <a:ext cx="2736304" cy="2909896"/>
          </a:xfrm>
          <a:prstGeom prst="parallelogram">
            <a:avLst>
              <a:gd name="adj" fmla="val 9969"/>
            </a:avLst>
          </a:prstGeom>
          <a:solidFill>
            <a:srgbClr val="E10098">
              <a:alpha val="80000"/>
            </a:srgbClr>
          </a:solidFill>
          <a:ln w="9525" algn="ctr">
            <a:noFill/>
            <a:round/>
            <a:headEnd/>
            <a:tailEnd/>
          </a:ln>
        </p:spPr>
        <p:txBody>
          <a:bodyPr anchor="ctr"/>
          <a:lstStyle/>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Financial issues</a:t>
            </a:r>
          </a:p>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Suffering from mental health issues</a:t>
            </a:r>
          </a:p>
          <a:p>
            <a:pPr marL="171450" indent="-171450">
              <a:lnSpc>
                <a:spcPct val="120000"/>
              </a:lnSpc>
              <a:buFont typeface="Arial" panose="020B0604020202020204" pitchFamily="34" charset="0"/>
              <a:buChar cha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Stress / day to day pressures</a:t>
            </a:r>
          </a:p>
        </p:txBody>
      </p:sp>
      <p:sp>
        <p:nvSpPr>
          <p:cNvPr id="18" name="Parallelogram 11"/>
          <p:cNvSpPr>
            <a:spLocks noChangeArrowheads="1"/>
          </p:cNvSpPr>
          <p:nvPr/>
        </p:nvSpPr>
        <p:spPr bwMode="auto">
          <a:xfrm>
            <a:off x="5652120" y="1896032"/>
            <a:ext cx="2172552" cy="1512168"/>
          </a:xfrm>
          <a:prstGeom prst="parallelogram">
            <a:avLst>
              <a:gd name="adj" fmla="val 9969"/>
            </a:avLst>
          </a:prstGeom>
          <a:solidFill>
            <a:srgbClr val="E10098"/>
          </a:solidFill>
          <a:ln w="9525" algn="ctr">
            <a:noFill/>
            <a:round/>
            <a:headEnd/>
            <a:tailEnd/>
          </a:ln>
        </p:spPr>
        <p:txBody>
          <a:bodyPr anchor="ctr"/>
          <a:lstStyle/>
          <a:p>
            <a:r>
              <a:rPr lang="en-GB"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 </a:t>
            </a:r>
          </a:p>
          <a:p>
            <a:r>
              <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have considered suspending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or </a:t>
            </a:r>
            <a:r>
              <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deferring their current </a:t>
            </a:r>
            <a:r>
              <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rPr>
              <a:t>course of study</a:t>
            </a:r>
          </a:p>
        </p:txBody>
      </p:sp>
    </p:spTree>
    <p:extLst>
      <p:ext uri="{BB962C8B-B14F-4D97-AF65-F5344CB8AC3E}">
        <p14:creationId xmlns:p14="http://schemas.microsoft.com/office/powerpoint/2010/main" val="35589940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3693138131"/>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411760" y="1628800"/>
            <a:ext cx="3600400"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Higher education experience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380312" cy="553998"/>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How </a:t>
            </a:r>
            <a:r>
              <a:rPr lang="en-GB" sz="1000" b="1" dirty="0">
                <a:latin typeface="+mn-lt"/>
              </a:rPr>
              <a:t>would you rate your overall experience of Higher Education?</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86% of respondents report that their experience of higher education has been, at least, ‘reasonable’, and over half are categorically positive about it</a:t>
            </a:r>
            <a:endParaRPr lang="en-GB" sz="1400" kern="1200" dirty="0">
              <a:solidFill>
                <a:prstClr val="white"/>
              </a:solidFill>
              <a:ea typeface="+mn-ea"/>
              <a:cs typeface="+mn-cs"/>
            </a:endParaRPr>
          </a:p>
        </p:txBody>
      </p:sp>
      <p:sp>
        <p:nvSpPr>
          <p:cNvPr id="6" name="Right Brace 5"/>
          <p:cNvSpPr/>
          <p:nvPr/>
        </p:nvSpPr>
        <p:spPr bwMode="auto">
          <a:xfrm>
            <a:off x="6661585" y="2294664"/>
            <a:ext cx="360040" cy="1278352"/>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7164288" y="2682682"/>
            <a:ext cx="1440122" cy="646331"/>
          </a:xfrm>
          <a:prstGeom prst="rect">
            <a:avLst/>
          </a:prstGeom>
          <a:noFill/>
        </p:spPr>
        <p:txBody>
          <a:bodyPr wrap="square" rtlCol="0">
            <a:spAutoFit/>
          </a:bodyPr>
          <a:lstStyle/>
          <a:p>
            <a:r>
              <a:rPr lang="en-GB" sz="1200" dirty="0" smtClean="0">
                <a:solidFill>
                  <a:srgbClr val="425563"/>
                </a:solidFill>
                <a:latin typeface="+mn-lt"/>
              </a:rPr>
              <a:t>54% rate their HE experience positively</a:t>
            </a:r>
            <a:endParaRPr lang="en-GB" sz="1200" dirty="0">
              <a:solidFill>
                <a:srgbClr val="425563"/>
              </a:solidFill>
              <a:latin typeface="+mn-lt"/>
            </a:endParaRPr>
          </a:p>
        </p:txBody>
      </p:sp>
      <p:sp>
        <p:nvSpPr>
          <p:cNvPr id="9" name="Right Brace 8"/>
          <p:cNvSpPr/>
          <p:nvPr/>
        </p:nvSpPr>
        <p:spPr bwMode="auto">
          <a:xfrm>
            <a:off x="6661585" y="4238994"/>
            <a:ext cx="360040" cy="1422368"/>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TextBox 9"/>
          <p:cNvSpPr txBox="1"/>
          <p:nvPr/>
        </p:nvSpPr>
        <p:spPr>
          <a:xfrm>
            <a:off x="7164288" y="4627013"/>
            <a:ext cx="1440122" cy="646331"/>
          </a:xfrm>
          <a:prstGeom prst="rect">
            <a:avLst/>
          </a:prstGeom>
          <a:noFill/>
        </p:spPr>
        <p:txBody>
          <a:bodyPr wrap="square" rtlCol="0">
            <a:spAutoFit/>
          </a:bodyPr>
          <a:lstStyle/>
          <a:p>
            <a:r>
              <a:rPr lang="en-GB" sz="1200" dirty="0" smtClean="0">
                <a:solidFill>
                  <a:srgbClr val="425563"/>
                </a:solidFill>
                <a:latin typeface="+mn-lt"/>
              </a:rPr>
              <a:t>14% rate their HE experience negatively</a:t>
            </a:r>
            <a:endParaRPr lang="en-GB" sz="1200" dirty="0">
              <a:solidFill>
                <a:srgbClr val="425563"/>
              </a:solidFill>
              <a:latin typeface="+mn-lt"/>
            </a:endParaRPr>
          </a:p>
        </p:txBody>
      </p:sp>
    </p:spTree>
    <p:extLst>
      <p:ext uri="{BB962C8B-B14F-4D97-AF65-F5344CB8AC3E}">
        <p14:creationId xmlns:p14="http://schemas.microsoft.com/office/powerpoint/2010/main" val="28408824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a:solidFill>
                  <a:srgbClr val="FFFFFF"/>
                </a:solidFill>
                <a:latin typeface="Verdana" pitchFamily="34" charset="0"/>
              </a:rPr>
              <a:t>Satisfaction with the SFE service</a:t>
            </a:r>
          </a:p>
        </p:txBody>
      </p:sp>
    </p:spTree>
    <p:extLst>
      <p:ext uri="{BB962C8B-B14F-4D97-AF65-F5344CB8AC3E}">
        <p14:creationId xmlns:p14="http://schemas.microsoft.com/office/powerpoint/2010/main" val="25137337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3454387897"/>
              </p:ext>
            </p:extLst>
          </p:nvPr>
        </p:nvGraphicFramePr>
        <p:xfrm>
          <a:off x="1187624" y="1988840"/>
          <a:ext cx="5832648"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627784" y="1628800"/>
            <a:ext cx="424847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Satisfaction with the SFE service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5996226"/>
            <a:ext cx="7380312" cy="861774"/>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567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Thinking </a:t>
            </a:r>
            <a:r>
              <a:rPr lang="en-GB" sz="1000" b="1" dirty="0">
                <a:latin typeface="+mn-lt"/>
              </a:rPr>
              <a:t>about your experience of applying for student finance in 2014/2015 how much do you agree with the following statement:  ‘Overall I was satisfied with the service provided by Student Finance England (SFE)</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45% of respondents express that they have been satisfied with their experience of applying for student finance in 2014~15</a:t>
            </a:r>
            <a:endParaRPr lang="en-GB" sz="1400" kern="1200" dirty="0">
              <a:solidFill>
                <a:prstClr val="white"/>
              </a:solidFill>
              <a:ea typeface="+mn-ea"/>
              <a:cs typeface="+mn-cs"/>
            </a:endParaRPr>
          </a:p>
        </p:txBody>
      </p:sp>
      <p:sp>
        <p:nvSpPr>
          <p:cNvPr id="6" name="Right Brace 5"/>
          <p:cNvSpPr/>
          <p:nvPr/>
        </p:nvSpPr>
        <p:spPr bwMode="auto">
          <a:xfrm>
            <a:off x="6900471" y="4023674"/>
            <a:ext cx="360040" cy="1278352"/>
          </a:xfrm>
          <a:prstGeom prst="rightBrace">
            <a:avLst>
              <a:gd name="adj1" fmla="val 38840"/>
              <a:gd name="adj2" fmla="val 50000"/>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7" name="TextBox 6"/>
          <p:cNvSpPr txBox="1"/>
          <p:nvPr/>
        </p:nvSpPr>
        <p:spPr>
          <a:xfrm>
            <a:off x="7260511" y="4062685"/>
            <a:ext cx="1440122" cy="1200329"/>
          </a:xfrm>
          <a:prstGeom prst="rect">
            <a:avLst/>
          </a:prstGeom>
          <a:noFill/>
        </p:spPr>
        <p:txBody>
          <a:bodyPr wrap="square" rtlCol="0">
            <a:spAutoFit/>
          </a:bodyPr>
          <a:lstStyle/>
          <a:p>
            <a:r>
              <a:rPr lang="en-GB" sz="1200" dirty="0" smtClean="0">
                <a:solidFill>
                  <a:srgbClr val="425563"/>
                </a:solidFill>
                <a:latin typeface="+mn-lt"/>
              </a:rPr>
              <a:t>36% are dissatisfied with the Student Finance service to a certain degree</a:t>
            </a:r>
            <a:endParaRPr lang="en-GB" sz="1200" dirty="0">
              <a:solidFill>
                <a:srgbClr val="425563"/>
              </a:solidFill>
              <a:latin typeface="+mn-lt"/>
            </a:endParaRPr>
          </a:p>
        </p:txBody>
      </p:sp>
      <p:sp>
        <p:nvSpPr>
          <p:cNvPr id="9" name="Right Brace 8"/>
          <p:cNvSpPr/>
          <p:nvPr/>
        </p:nvSpPr>
        <p:spPr bwMode="auto">
          <a:xfrm>
            <a:off x="6900471" y="2142880"/>
            <a:ext cx="360040" cy="1278352"/>
          </a:xfrm>
          <a:prstGeom prst="rightBrace">
            <a:avLst>
              <a:gd name="adj1" fmla="val 38840"/>
              <a:gd name="adj2" fmla="val 50000"/>
            </a:avLst>
          </a:prstGeom>
          <a:noFill/>
          <a:ln w="9525" cap="flat" cmpd="sng" algn="ctr">
            <a:solidFill>
              <a:srgbClr val="84BD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TextBox 9"/>
          <p:cNvSpPr txBox="1"/>
          <p:nvPr/>
        </p:nvSpPr>
        <p:spPr>
          <a:xfrm>
            <a:off x="7260511" y="2181891"/>
            <a:ext cx="1440122" cy="1200329"/>
          </a:xfrm>
          <a:prstGeom prst="rect">
            <a:avLst/>
          </a:prstGeom>
          <a:noFill/>
        </p:spPr>
        <p:txBody>
          <a:bodyPr wrap="square" rtlCol="0">
            <a:spAutoFit/>
          </a:bodyPr>
          <a:lstStyle/>
          <a:p>
            <a:r>
              <a:rPr lang="en-GB" sz="1200" dirty="0" smtClean="0">
                <a:solidFill>
                  <a:srgbClr val="425563"/>
                </a:solidFill>
                <a:latin typeface="+mn-lt"/>
              </a:rPr>
              <a:t>45% are satisfied with the Student Finance service to a certain degree</a:t>
            </a:r>
            <a:endParaRPr lang="en-GB" sz="1200" dirty="0">
              <a:solidFill>
                <a:srgbClr val="425563"/>
              </a:solidFill>
              <a:latin typeface="+mn-lt"/>
            </a:endParaRPr>
          </a:p>
        </p:txBody>
      </p:sp>
      <p:sp>
        <p:nvSpPr>
          <p:cNvPr id="11" name="TextBox 10"/>
          <p:cNvSpPr txBox="1"/>
          <p:nvPr/>
        </p:nvSpPr>
        <p:spPr>
          <a:xfrm>
            <a:off x="7260511" y="3601567"/>
            <a:ext cx="1440122" cy="276999"/>
          </a:xfrm>
          <a:prstGeom prst="rect">
            <a:avLst/>
          </a:prstGeom>
          <a:noFill/>
        </p:spPr>
        <p:txBody>
          <a:bodyPr wrap="square" rtlCol="0">
            <a:spAutoFit/>
          </a:bodyPr>
          <a:lstStyle/>
          <a:p>
            <a:r>
              <a:rPr lang="en-GB" sz="1200" dirty="0" smtClean="0">
                <a:solidFill>
                  <a:srgbClr val="425563"/>
                </a:solidFill>
                <a:latin typeface="+mn-lt"/>
              </a:rPr>
              <a:t>Neutral</a:t>
            </a:r>
            <a:endParaRPr lang="en-GB" sz="1200" dirty="0">
              <a:solidFill>
                <a:srgbClr val="425563"/>
              </a:solidFill>
              <a:latin typeface="+mn-lt"/>
            </a:endParaRPr>
          </a:p>
        </p:txBody>
      </p:sp>
      <p:cxnSp>
        <p:nvCxnSpPr>
          <p:cNvPr id="4" name="Straight Arrow Connector 3"/>
          <p:cNvCxnSpPr/>
          <p:nvPr/>
        </p:nvCxnSpPr>
        <p:spPr bwMode="auto">
          <a:xfrm>
            <a:off x="5652120" y="3741746"/>
            <a:ext cx="1428371" cy="0"/>
          </a:xfrm>
          <a:prstGeom prst="straightConnector1">
            <a:avLst/>
          </a:prstGeom>
          <a:solidFill>
            <a:schemeClr val="accent1"/>
          </a:solidFill>
          <a:ln w="9525" cap="flat" cmpd="sng" algn="ctr">
            <a:solidFill>
              <a:srgbClr val="FFA3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660581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7489403"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Suggestions to improve the process and experience of applying for Student Finance</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14995294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Findings</a:t>
            </a:r>
            <a:endParaRPr lang="en-GB" sz="3200" dirty="0">
              <a:solidFill>
                <a:srgbClr val="FFFFFF"/>
              </a:solidFill>
              <a:latin typeface="Verdan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60648"/>
            <a:ext cx="4571998" cy="1088571"/>
          </a:xfrm>
          <a:prstGeom prst="rect">
            <a:avLst/>
          </a:prstGeom>
        </p:spPr>
      </p:pic>
    </p:spTree>
    <p:extLst>
      <p:ext uri="{BB962C8B-B14F-4D97-AF65-F5344CB8AC3E}">
        <p14:creationId xmlns:p14="http://schemas.microsoft.com/office/powerpoint/2010/main" val="18727498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17290" y="400935"/>
            <a:ext cx="8331174"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Estranged students are able to suggest various opportunities to improve the application process.  The phase of providing evidence appears to be what causes most stress and anguish, and it is thought that it should be made more obvious what is needed, with one submission needed and a wider range of accepted documents to prove estrangement</a:t>
            </a:r>
            <a:endParaRPr lang="en-GB" sz="1400" kern="1200" dirty="0">
              <a:solidFill>
                <a:prstClr val="white"/>
              </a:solidFill>
              <a:ea typeface="+mn-ea"/>
              <a:cs typeface="+mn-cs"/>
            </a:endParaRPr>
          </a:p>
        </p:txBody>
      </p:sp>
      <p:sp>
        <p:nvSpPr>
          <p:cNvPr id="22" name="Rectangular Callout 21"/>
          <p:cNvSpPr/>
          <p:nvPr/>
        </p:nvSpPr>
        <p:spPr bwMode="auto">
          <a:xfrm>
            <a:off x="5724128" y="1708239"/>
            <a:ext cx="3189472" cy="1084912"/>
          </a:xfrm>
          <a:prstGeom prst="wedgeRectCallout">
            <a:avLst>
              <a:gd name="adj1" fmla="val -28178"/>
              <a:gd name="adj2" fmla="val 66158"/>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“An </a:t>
            </a:r>
            <a:r>
              <a:rPr lang="en-GB" sz="1100" b="1" i="1" dirty="0">
                <a:solidFill>
                  <a:srgbClr val="000000"/>
                </a:solidFill>
                <a:latin typeface="Verdana"/>
                <a:ea typeface="Verdana" panose="020B0604030504040204" pitchFamily="34" charset="0"/>
                <a:cs typeface="Verdana" panose="020B0604030504040204" pitchFamily="34" charset="0"/>
              </a:rPr>
              <a:t>expanded and more comprehensive list of satisfactory evidence</a:t>
            </a:r>
            <a:r>
              <a:rPr lang="en-GB" sz="1100" i="1" dirty="0">
                <a:solidFill>
                  <a:srgbClr val="000000"/>
                </a:solidFill>
                <a:latin typeface="Verdana"/>
                <a:ea typeface="Verdana" panose="020B0604030504040204" pitchFamily="34" charset="0"/>
                <a:cs typeface="Verdana" panose="020B0604030504040204" pitchFamily="34" charset="0"/>
              </a:rPr>
              <a:t>, since finding teachers or therapists willing to provide paperwork can be very difficult when </a:t>
            </a:r>
            <a:r>
              <a:rPr lang="en-GB" sz="1100" i="1" dirty="0" smtClean="0">
                <a:solidFill>
                  <a:srgbClr val="000000"/>
                </a:solidFill>
                <a:latin typeface="Verdana"/>
                <a:ea typeface="Verdana" panose="020B0604030504040204" pitchFamily="34" charset="0"/>
                <a:cs typeface="Verdana" panose="020B0604030504040204" pitchFamily="34" charset="0"/>
              </a:rPr>
              <a:t>estranged.” </a:t>
            </a:r>
            <a:r>
              <a:rPr lang="en-GB" sz="1100" dirty="0" smtClean="0">
                <a:solidFill>
                  <a:srgbClr val="000000"/>
                </a:solidFill>
                <a:latin typeface="Verdana"/>
                <a:ea typeface="Verdana" panose="020B0604030504040204" pitchFamily="34" charset="0"/>
                <a:cs typeface="Verdana" panose="020B0604030504040204" pitchFamily="34" charset="0"/>
              </a:rPr>
              <a:t>Student, female</a:t>
            </a:r>
            <a:endParaRPr lang="en-GB" sz="1100" b="1" i="1" dirty="0">
              <a:solidFill>
                <a:schemeClr val="bg1"/>
              </a:solidFill>
              <a:latin typeface="+mn-lt"/>
            </a:endParaRPr>
          </a:p>
        </p:txBody>
      </p:sp>
      <p:sp>
        <p:nvSpPr>
          <p:cNvPr id="28" name="Parallelogram 11"/>
          <p:cNvSpPr>
            <a:spLocks noChangeArrowheads="1"/>
          </p:cNvSpPr>
          <p:nvPr/>
        </p:nvSpPr>
        <p:spPr bwMode="auto">
          <a:xfrm flipH="1">
            <a:off x="823945" y="1644091"/>
            <a:ext cx="4968553" cy="4539234"/>
          </a:xfrm>
          <a:prstGeom prst="parallelogram">
            <a:avLst>
              <a:gd name="adj" fmla="val 9969"/>
            </a:avLst>
          </a:prstGeom>
          <a:solidFill>
            <a:srgbClr val="FF6600">
              <a:alpha val="90000"/>
            </a:srgbClr>
          </a:solidFill>
          <a:ln w="9525" algn="ctr">
            <a:noFill/>
            <a:round/>
            <a:headEnd/>
            <a:tailEnd/>
          </a:ln>
        </p:spPr>
        <p:txBody>
          <a:bodyPr anchor="ctr"/>
          <a:lstStyle/>
          <a:p>
            <a:pPr marL="171450" indent="-171450">
              <a:buFont typeface="Arial" panose="020B0604020202020204" pitchFamily="34" charset="0"/>
              <a:buChar char="•"/>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Evidence</a:t>
            </a:r>
          </a:p>
          <a:p>
            <a:pPr marL="628650" lvl="1" indent="-171450">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Make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proving estrangement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simpler / accept evidence from more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professionals</a:t>
            </a:r>
          </a:p>
          <a:p>
            <a:pPr marL="628650" lvl="1" indent="-171450">
              <a:buFont typeface="Arial" panose="020B0604020202020204" pitchFamily="34" charset="0"/>
              <a:buChar char="•"/>
            </a:pP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More </a:t>
            </a:r>
            <a:r>
              <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rPr>
              <a:t>specific about what evidence </a:t>
            </a:r>
            <a:r>
              <a:rPr lang="en-GB" sz="1200" dirty="0">
                <a:solidFill>
                  <a:srgbClr val="FFFFFF"/>
                </a:solidFill>
                <a:latin typeface="Verdana" panose="020B0604030504040204" pitchFamily="34" charset="0"/>
                <a:ea typeface="Verdana" panose="020B0604030504040204" pitchFamily="34" charset="0"/>
                <a:cs typeface="Verdana" panose="020B0604030504040204" pitchFamily="34" charset="0"/>
              </a:rPr>
              <a:t>needs to be </a:t>
            </a:r>
            <a:r>
              <a:rPr lang="en-GB" sz="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submitted</a:t>
            </a:r>
          </a:p>
          <a:p>
            <a:pPr marL="628650" lvl="1" indent="-171450">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Stop asking for repeat information year on year </a:t>
            </a:r>
            <a:endPar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Staff and customer engagement</a:t>
            </a:r>
          </a:p>
          <a:p>
            <a:pPr marL="628650" lvl="1" indent="-171450">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 more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respectful</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 /  sensitive on asking for personal information </a:t>
            </a:r>
            <a:endPar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Friendlier</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 knowledgeable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staff</a:t>
            </a:r>
          </a:p>
          <a:p>
            <a:pPr marL="628650" lvl="1" indent="-171450">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Have a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dedicated staff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member/team working on behalf of the estranged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student</a:t>
            </a:r>
          </a:p>
          <a:p>
            <a:pPr marL="628650" lvl="1" indent="-171450">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Assess individuals on a case by case basis /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a:t>
            </a: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approach</a:t>
            </a:r>
          </a:p>
          <a:p>
            <a:pPr marL="171450" indent="-171450">
              <a:buFont typeface="Arial" panose="020B0604020202020204" pitchFamily="34" charset="0"/>
              <a:buChar char="•"/>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Application form</a:t>
            </a:r>
          </a:p>
          <a:p>
            <a:pPr marL="628650" lvl="1" indent="-171450">
              <a:buFont typeface="Arial" panose="020B0604020202020204" pitchFamily="34" charset="0"/>
              <a:buChar char="•"/>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Clearer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 easier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application form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supporting information</a:t>
            </a:r>
          </a:p>
          <a:p>
            <a:pPr marL="628650" lvl="1" indent="-171450">
              <a:buFont typeface="Arial" panose="020B0604020202020204" pitchFamily="34" charset="0"/>
              <a:buChar char="•"/>
            </a:pP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More options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on the application form to allow for different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statuses</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Recommendation to apply earlier</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smtClean="0">
                <a:latin typeface="+mn-lt"/>
              </a:rPr>
              <a:t>Base: 463 respondents</a:t>
            </a:r>
          </a:p>
          <a:p>
            <a:endParaRPr lang="en-GB" sz="1000" dirty="0" smtClean="0">
              <a:latin typeface="+mn-lt"/>
            </a:endParaRPr>
          </a:p>
          <a:p>
            <a:r>
              <a:rPr lang="en-GB" sz="1000" b="1" dirty="0">
                <a:latin typeface="+mn-lt"/>
              </a:rPr>
              <a:t>If there’s one thing that would improve your experience, or would help others in your situation, what would it be?</a:t>
            </a:r>
          </a:p>
        </p:txBody>
      </p:sp>
      <p:sp>
        <p:nvSpPr>
          <p:cNvPr id="25" name="Parallelogram 11"/>
          <p:cNvSpPr>
            <a:spLocks noChangeArrowheads="1"/>
          </p:cNvSpPr>
          <p:nvPr/>
        </p:nvSpPr>
        <p:spPr bwMode="auto">
          <a:xfrm>
            <a:off x="107504" y="2098933"/>
            <a:ext cx="1591451" cy="835651"/>
          </a:xfrm>
          <a:prstGeom prst="parallelogram">
            <a:avLst>
              <a:gd name="adj" fmla="val 9969"/>
            </a:avLst>
          </a:prstGeom>
          <a:solidFill>
            <a:srgbClr val="0F677F">
              <a:alpha val="89804"/>
            </a:srgbClr>
          </a:solidFill>
          <a:ln w="9525" algn="ctr">
            <a:noFill/>
            <a:round/>
            <a:headEnd/>
            <a:tailEnd/>
          </a:ln>
        </p:spPr>
        <p:txBody>
          <a:bodyPr anchor="ctr"/>
          <a:lstStyle/>
          <a:p>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Application process</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ular Callout 25"/>
          <p:cNvSpPr/>
          <p:nvPr/>
        </p:nvSpPr>
        <p:spPr bwMode="auto">
          <a:xfrm>
            <a:off x="6330632" y="3092393"/>
            <a:ext cx="2582968" cy="1762021"/>
          </a:xfrm>
          <a:prstGeom prst="wedgeRectCallout">
            <a:avLst>
              <a:gd name="adj1" fmla="val -28178"/>
              <a:gd name="adj2" fmla="val 66158"/>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“I had to send a letter from a lecturer which I did, only to be told it </a:t>
            </a:r>
            <a:r>
              <a:rPr lang="en-GB" sz="1100" b="1" i="1" dirty="0">
                <a:solidFill>
                  <a:srgbClr val="000000"/>
                </a:solidFill>
                <a:latin typeface="Verdana"/>
                <a:ea typeface="Verdana" panose="020B0604030504040204" pitchFamily="34" charset="0"/>
                <a:cs typeface="Verdana" panose="020B0604030504040204" pitchFamily="34" charset="0"/>
              </a:rPr>
              <a:t>was not detailed enough </a:t>
            </a:r>
            <a:r>
              <a:rPr lang="en-GB" sz="1100" i="1" dirty="0">
                <a:solidFill>
                  <a:srgbClr val="000000"/>
                </a:solidFill>
                <a:latin typeface="Verdana"/>
                <a:ea typeface="Verdana" panose="020B0604030504040204" pitchFamily="34" charset="0"/>
                <a:cs typeface="Verdana" panose="020B0604030504040204" pitchFamily="34" charset="0"/>
              </a:rPr>
              <a:t>and did not contain the appropriate information regarding estrangement from my father.  It would have been nice to originally been </a:t>
            </a:r>
            <a:r>
              <a:rPr lang="en-GB" sz="1100" b="1" i="1" dirty="0">
                <a:solidFill>
                  <a:srgbClr val="000000"/>
                </a:solidFill>
                <a:latin typeface="Verdana"/>
                <a:ea typeface="Verdana" panose="020B0604030504040204" pitchFamily="34" charset="0"/>
                <a:cs typeface="Verdana" panose="020B0604030504040204" pitchFamily="34" charset="0"/>
              </a:rPr>
              <a:t>told exactly what to include </a:t>
            </a:r>
            <a:r>
              <a:rPr lang="en-GB" sz="1100" i="1" dirty="0">
                <a:solidFill>
                  <a:srgbClr val="000000"/>
                </a:solidFill>
                <a:latin typeface="Verdana"/>
                <a:ea typeface="Verdana" panose="020B0604030504040204" pitchFamily="34" charset="0"/>
                <a:cs typeface="Verdana" panose="020B0604030504040204" pitchFamily="34" charset="0"/>
              </a:rPr>
              <a:t>in the letter before I sent the first one</a:t>
            </a:r>
            <a:r>
              <a:rPr lang="en-GB" sz="1100" i="1" dirty="0" smtClean="0">
                <a:solidFill>
                  <a:srgbClr val="000000"/>
                </a:solidFill>
                <a:latin typeface="Verdana"/>
                <a:ea typeface="Verdana" panose="020B0604030504040204" pitchFamily="34" charset="0"/>
                <a:cs typeface="Verdana" panose="020B0604030504040204" pitchFamily="34" charset="0"/>
              </a:rPr>
              <a:t>!” </a:t>
            </a:r>
            <a:r>
              <a:rPr lang="en-GB" sz="1100" dirty="0" smtClean="0">
                <a:solidFill>
                  <a:srgbClr val="000000"/>
                </a:solidFill>
                <a:latin typeface="Verdana"/>
                <a:ea typeface="Verdana" panose="020B0604030504040204" pitchFamily="34" charset="0"/>
                <a:cs typeface="Verdana" panose="020B0604030504040204" pitchFamily="34" charset="0"/>
              </a:rPr>
              <a:t>Student, female</a:t>
            </a:r>
            <a:endParaRPr lang="en-GB" sz="1100" b="1" i="1" dirty="0">
              <a:solidFill>
                <a:schemeClr val="bg1"/>
              </a:solidFill>
              <a:latin typeface="+mn-lt"/>
            </a:endParaRPr>
          </a:p>
        </p:txBody>
      </p:sp>
      <p:sp>
        <p:nvSpPr>
          <p:cNvPr id="27" name="Rectangular Callout 26"/>
          <p:cNvSpPr/>
          <p:nvPr/>
        </p:nvSpPr>
        <p:spPr bwMode="auto">
          <a:xfrm>
            <a:off x="6039363" y="5314967"/>
            <a:ext cx="2582968" cy="407804"/>
          </a:xfrm>
          <a:prstGeom prst="wedgeRectCallout">
            <a:avLst>
              <a:gd name="adj1" fmla="val -28178"/>
              <a:gd name="adj2" fmla="val 66158"/>
            </a:avLst>
          </a:prstGeom>
          <a:noFill/>
          <a:ln w="9525" cap="flat" cmpd="sng" algn="ctr">
            <a:solidFill>
              <a:srgbClr val="00AEC7"/>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“Making </a:t>
            </a:r>
            <a:r>
              <a:rPr lang="en-GB" sz="1100" b="1" i="1" dirty="0">
                <a:solidFill>
                  <a:srgbClr val="000000"/>
                </a:solidFill>
                <a:latin typeface="Verdana"/>
                <a:ea typeface="Verdana" panose="020B0604030504040204" pitchFamily="34" charset="0"/>
                <a:cs typeface="Verdana" panose="020B0604030504040204" pitchFamily="34" charset="0"/>
              </a:rPr>
              <a:t>proving estrangement easier</a:t>
            </a:r>
            <a:r>
              <a:rPr lang="en-GB" sz="1100" i="1" dirty="0" smtClean="0">
                <a:solidFill>
                  <a:srgbClr val="000000"/>
                </a:solidFill>
                <a:latin typeface="Verdana"/>
                <a:ea typeface="Verdana" panose="020B0604030504040204" pitchFamily="34" charset="0"/>
                <a:cs typeface="Verdana" panose="020B0604030504040204" pitchFamily="34" charset="0"/>
              </a:rPr>
              <a:t>!” </a:t>
            </a:r>
            <a:r>
              <a:rPr lang="en-GB" sz="1100" dirty="0" smtClean="0">
                <a:solidFill>
                  <a:srgbClr val="000000"/>
                </a:solidFill>
                <a:latin typeface="Verdana"/>
                <a:ea typeface="Verdana" panose="020B0604030504040204" pitchFamily="34" charset="0"/>
                <a:cs typeface="Verdana" panose="020B0604030504040204" pitchFamily="34" charset="0"/>
              </a:rPr>
              <a:t>Student, male</a:t>
            </a:r>
            <a:endParaRPr lang="en-GB" sz="1100" b="1" i="1" dirty="0">
              <a:solidFill>
                <a:schemeClr val="bg1"/>
              </a:solidFill>
              <a:latin typeface="+mn-lt"/>
            </a:endParaRPr>
          </a:p>
        </p:txBody>
      </p:sp>
    </p:spTree>
    <p:extLst>
      <p:ext uri="{BB962C8B-B14F-4D97-AF65-F5344CB8AC3E}">
        <p14:creationId xmlns:p14="http://schemas.microsoft.com/office/powerpoint/2010/main" val="6688328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11"/>
          <p:cNvSpPr>
            <a:spLocks noChangeArrowheads="1"/>
          </p:cNvSpPr>
          <p:nvPr/>
        </p:nvSpPr>
        <p:spPr bwMode="auto">
          <a:xfrm>
            <a:off x="6156176" y="1514247"/>
            <a:ext cx="2527555" cy="835651"/>
          </a:xfrm>
          <a:prstGeom prst="parallelogram">
            <a:avLst>
              <a:gd name="adj" fmla="val 9969"/>
            </a:avLst>
          </a:prstGeom>
          <a:solidFill>
            <a:srgbClr val="FFA300">
              <a:alpha val="90000"/>
            </a:srgbClr>
          </a:solidFill>
          <a:ln w="9525" algn="ctr">
            <a:noFill/>
            <a:round/>
            <a:headEnd/>
            <a:tailEnd/>
          </a:ln>
        </p:spPr>
        <p:txBody>
          <a:bodyPr anchor="ctr"/>
          <a:lstStyle/>
          <a:p>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 and delivery structures</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a:spLocks noGrp="1"/>
          </p:cNvSpPr>
          <p:nvPr>
            <p:ph type="ctrTitle"/>
          </p:nvPr>
        </p:nvSpPr>
        <p:spPr>
          <a:xfrm>
            <a:off x="417290" y="400935"/>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Some respondents report engaging with current support service, but there are suggestions to make these resources more widely known and nuanced to their situation.  Financial support with accommodation and course costs are also proffered</a:t>
            </a:r>
            <a:endParaRPr lang="en-GB" sz="1400" kern="1200" dirty="0">
              <a:solidFill>
                <a:prstClr val="white"/>
              </a:solidFill>
              <a:ea typeface="+mn-ea"/>
              <a:cs typeface="+mn-cs"/>
            </a:endParaRPr>
          </a:p>
        </p:txBody>
      </p:sp>
      <p:sp>
        <p:nvSpPr>
          <p:cNvPr id="28" name="Parallelogram 11"/>
          <p:cNvSpPr>
            <a:spLocks noChangeArrowheads="1"/>
          </p:cNvSpPr>
          <p:nvPr/>
        </p:nvSpPr>
        <p:spPr bwMode="auto">
          <a:xfrm>
            <a:off x="4355976" y="2204864"/>
            <a:ext cx="3600400" cy="3679697"/>
          </a:xfrm>
          <a:prstGeom prst="parallelogram">
            <a:avLst>
              <a:gd name="adj" fmla="val 9969"/>
            </a:avLst>
          </a:prstGeom>
          <a:solidFill>
            <a:srgbClr val="FF6600">
              <a:alpha val="90000"/>
            </a:srgbClr>
          </a:solidFill>
          <a:ln w="9525" algn="ctr">
            <a:noFill/>
            <a:round/>
            <a:headEnd/>
            <a:tailEnd/>
          </a:ln>
        </p:spPr>
        <p:txBody>
          <a:bodyPr anchor="ctr"/>
          <a:lstStyle/>
          <a:p>
            <a:pPr marL="171450"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Communicate what is available</a:t>
            </a:r>
          </a:p>
          <a:p>
            <a:pPr marL="171450"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Nuanced and sympathetic financial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support for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estranged students</a:t>
            </a:r>
          </a:p>
          <a:p>
            <a:pPr marL="171450"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Financial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support with accommodation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its costs</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F</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inancial support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with course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costs</a:t>
            </a:r>
          </a:p>
          <a:p>
            <a:pPr marL="171450"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Counselling, advice and wellbeing services</a:t>
            </a:r>
          </a:p>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Ensure students get money on time, or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earlier</a:t>
            </a:r>
          </a:p>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Minimum amount awarded whilst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waiting</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smtClean="0">
                <a:latin typeface="+mn-lt"/>
              </a:rPr>
              <a:t>Base: 463 respondents</a:t>
            </a:r>
          </a:p>
          <a:p>
            <a:endParaRPr lang="en-GB" sz="1000" dirty="0" smtClean="0">
              <a:latin typeface="+mn-lt"/>
            </a:endParaRPr>
          </a:p>
          <a:p>
            <a:r>
              <a:rPr lang="en-GB" sz="1000" b="1" dirty="0">
                <a:latin typeface="+mn-lt"/>
              </a:rPr>
              <a:t>If there’s one thing that would improve your experience, or would help others in your situation, what would it be?</a:t>
            </a:r>
          </a:p>
        </p:txBody>
      </p:sp>
      <p:sp>
        <p:nvSpPr>
          <p:cNvPr id="10" name="Rectangular Callout 9"/>
          <p:cNvSpPr/>
          <p:nvPr/>
        </p:nvSpPr>
        <p:spPr bwMode="auto">
          <a:xfrm>
            <a:off x="473243" y="1707761"/>
            <a:ext cx="3189472" cy="1968055"/>
          </a:xfrm>
          <a:prstGeom prst="wedgeRectCallout">
            <a:avLst>
              <a:gd name="adj1" fmla="val 55505"/>
              <a:gd name="adj2" fmla="val 16766"/>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smtClean="0">
                <a:solidFill>
                  <a:srgbClr val="000000"/>
                </a:solidFill>
                <a:latin typeface="Verdana"/>
                <a:ea typeface="Verdana" panose="020B0604030504040204" pitchFamily="34" charset="0"/>
                <a:cs typeface="Verdana" panose="020B0604030504040204" pitchFamily="34" charset="0"/>
              </a:rPr>
              <a:t>“Rather </a:t>
            </a:r>
            <a:r>
              <a:rPr lang="en-GB" sz="1100" i="1" dirty="0">
                <a:solidFill>
                  <a:srgbClr val="000000"/>
                </a:solidFill>
                <a:latin typeface="Verdana"/>
                <a:ea typeface="Verdana" panose="020B0604030504040204" pitchFamily="34" charset="0"/>
                <a:cs typeface="Verdana" panose="020B0604030504040204" pitchFamily="34" charset="0"/>
              </a:rPr>
              <a:t>than having vulnerable people who are trying to change their </a:t>
            </a:r>
            <a:r>
              <a:rPr lang="en-GB" sz="1100" i="1" dirty="0" smtClean="0">
                <a:solidFill>
                  <a:srgbClr val="000000"/>
                </a:solidFill>
                <a:latin typeface="Verdana"/>
                <a:ea typeface="Verdana" panose="020B0604030504040204" pitchFamily="34" charset="0"/>
                <a:cs typeface="Verdana" panose="020B0604030504040204" pitchFamily="34" charset="0"/>
              </a:rPr>
              <a:t>lives waiting </a:t>
            </a:r>
            <a:r>
              <a:rPr lang="en-GB" sz="1100" i="1" dirty="0">
                <a:solidFill>
                  <a:srgbClr val="000000"/>
                </a:solidFill>
                <a:latin typeface="Verdana"/>
                <a:ea typeface="Verdana" panose="020B0604030504040204" pitchFamily="34" charset="0"/>
                <a:cs typeface="Verdana" panose="020B0604030504040204" pitchFamily="34" charset="0"/>
              </a:rPr>
              <a:t>for months for all of the money owed, I think you should </a:t>
            </a:r>
            <a:r>
              <a:rPr lang="en-GB" sz="1100" b="1" i="1" dirty="0">
                <a:solidFill>
                  <a:srgbClr val="000000"/>
                </a:solidFill>
                <a:latin typeface="Verdana"/>
                <a:ea typeface="Verdana" panose="020B0604030504040204" pitchFamily="34" charset="0"/>
                <a:cs typeface="Verdana" panose="020B0604030504040204" pitchFamily="34" charset="0"/>
              </a:rPr>
              <a:t>give them the minimum </a:t>
            </a:r>
            <a:r>
              <a:rPr lang="en-GB" sz="1100" i="1" dirty="0" smtClean="0">
                <a:solidFill>
                  <a:srgbClr val="000000"/>
                </a:solidFill>
                <a:latin typeface="Verdana"/>
                <a:ea typeface="Verdana" panose="020B0604030504040204" pitchFamily="34" charset="0"/>
                <a:cs typeface="Verdana" panose="020B0604030504040204" pitchFamily="34" charset="0"/>
              </a:rPr>
              <a:t>[amount of money] if </a:t>
            </a:r>
            <a:r>
              <a:rPr lang="en-GB" sz="1100" i="1" dirty="0">
                <a:solidFill>
                  <a:srgbClr val="000000"/>
                </a:solidFill>
                <a:latin typeface="Verdana"/>
                <a:ea typeface="Verdana" panose="020B0604030504040204" pitchFamily="34" charset="0"/>
                <a:cs typeface="Verdana" panose="020B0604030504040204" pitchFamily="34" charset="0"/>
              </a:rPr>
              <a:t>paperwork is still being processed </a:t>
            </a:r>
            <a:r>
              <a:rPr lang="en-GB" sz="1100" b="1" i="1" dirty="0">
                <a:solidFill>
                  <a:srgbClr val="000000"/>
                </a:solidFill>
                <a:latin typeface="Verdana"/>
                <a:ea typeface="Verdana" panose="020B0604030504040204" pitchFamily="34" charset="0"/>
                <a:cs typeface="Verdana" panose="020B0604030504040204" pitchFamily="34" charset="0"/>
              </a:rPr>
              <a:t>so that they do not have to go through being homeless and skint and without food for the beginning of university</a:t>
            </a:r>
            <a:r>
              <a:rPr lang="en-GB" sz="1100" i="1" dirty="0">
                <a:solidFill>
                  <a:srgbClr val="000000"/>
                </a:solidFill>
                <a:latin typeface="Verdana"/>
                <a:ea typeface="Verdana" panose="020B0604030504040204" pitchFamily="34" charset="0"/>
                <a:cs typeface="Verdana" panose="020B0604030504040204" pitchFamily="34" charset="0"/>
              </a:rPr>
              <a:t>, and then backdate the extra when you have everything ready</a:t>
            </a:r>
            <a:r>
              <a:rPr lang="en-GB" sz="1100" i="1" dirty="0" smtClean="0">
                <a:solidFill>
                  <a:srgbClr val="000000"/>
                </a:solidFill>
                <a:latin typeface="Verdana"/>
                <a:ea typeface="Verdana" panose="020B0604030504040204" pitchFamily="34" charset="0"/>
                <a:cs typeface="Verdana" panose="020B0604030504040204" pitchFamily="34" charset="0"/>
              </a:rPr>
              <a:t>.” Student, female</a:t>
            </a:r>
            <a:endParaRPr lang="en-GB" sz="1100" b="1" i="1" dirty="0">
              <a:solidFill>
                <a:schemeClr val="bg1"/>
              </a:solidFill>
              <a:latin typeface="+mn-lt"/>
            </a:endParaRPr>
          </a:p>
        </p:txBody>
      </p:sp>
      <p:sp>
        <p:nvSpPr>
          <p:cNvPr id="7" name="Rectangular Callout 6"/>
          <p:cNvSpPr/>
          <p:nvPr/>
        </p:nvSpPr>
        <p:spPr bwMode="auto">
          <a:xfrm>
            <a:off x="819874" y="3807419"/>
            <a:ext cx="3189472" cy="1931298"/>
          </a:xfrm>
          <a:prstGeom prst="wedgeRectCallout">
            <a:avLst>
              <a:gd name="adj1" fmla="val 28128"/>
              <a:gd name="adj2" fmla="val 62391"/>
            </a:avLst>
          </a:prstGeom>
          <a:noFill/>
          <a:ln w="9525" cap="flat" cmpd="sng" algn="ctr">
            <a:solidFill>
              <a:srgbClr val="84BD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a:t>
            </a:r>
            <a:r>
              <a:rPr lang="en-GB" sz="1100" b="1" i="1" dirty="0">
                <a:solidFill>
                  <a:srgbClr val="000000"/>
                </a:solidFill>
                <a:latin typeface="Verdana"/>
                <a:ea typeface="Verdana" panose="020B0604030504040204" pitchFamily="34" charset="0"/>
                <a:cs typeface="Verdana" panose="020B0604030504040204" pitchFamily="34" charset="0"/>
              </a:rPr>
              <a:t>Awareness of estrangement and support services available</a:t>
            </a:r>
            <a:r>
              <a:rPr lang="en-GB" sz="1100" i="1" dirty="0">
                <a:solidFill>
                  <a:srgbClr val="000000"/>
                </a:solidFill>
                <a:latin typeface="Verdana"/>
                <a:ea typeface="Verdana" panose="020B0604030504040204" pitchFamily="34" charset="0"/>
                <a:cs typeface="Verdana" panose="020B0604030504040204" pitchFamily="34" charset="0"/>
              </a:rPr>
              <a:t>.  A more streamlined and supportive application for SFE,  ensuring that estranged students are on the same playing field as other more traditional students.  Help with funding with accommodation is so important - </a:t>
            </a:r>
            <a:r>
              <a:rPr lang="en-GB" sz="1100" b="1" i="1" dirty="0">
                <a:solidFill>
                  <a:srgbClr val="000000"/>
                </a:solidFill>
                <a:latin typeface="Verdana"/>
                <a:ea typeface="Verdana" panose="020B0604030504040204" pitchFamily="34" charset="0"/>
                <a:cs typeface="Verdana" panose="020B0604030504040204" pitchFamily="34" charset="0"/>
              </a:rPr>
              <a:t>financial worries affect your studies so much and leaves vulnerable students at a disadvantage</a:t>
            </a:r>
            <a:r>
              <a:rPr lang="en-GB" sz="1100" i="1" dirty="0" smtClean="0">
                <a:solidFill>
                  <a:srgbClr val="000000"/>
                </a:solidFill>
                <a:latin typeface="Verdana"/>
                <a:ea typeface="Verdana" panose="020B0604030504040204" pitchFamily="34" charset="0"/>
                <a:cs typeface="Verdana" panose="020B0604030504040204" pitchFamily="34" charset="0"/>
              </a:rPr>
              <a:t>.” Student, female</a:t>
            </a:r>
            <a:endParaRPr lang="en-GB" sz="1100" b="1" i="1" dirty="0">
              <a:solidFill>
                <a:schemeClr val="bg1"/>
              </a:solidFill>
              <a:latin typeface="+mn-lt"/>
            </a:endParaRPr>
          </a:p>
        </p:txBody>
      </p:sp>
    </p:spTree>
    <p:extLst>
      <p:ext uri="{BB962C8B-B14F-4D97-AF65-F5344CB8AC3E}">
        <p14:creationId xmlns:p14="http://schemas.microsoft.com/office/powerpoint/2010/main" val="40532975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17290" y="400935"/>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Student suggest that more communication methods could be employed for successful dissemination and engagement.  A lack of knowledge and understanding of what is available is a worry, so regular communications are suggested to clearly outline what they are entitled to</a:t>
            </a:r>
            <a:endParaRPr lang="en-GB" sz="1400" kern="1200" dirty="0">
              <a:solidFill>
                <a:prstClr val="white"/>
              </a:solidFill>
              <a:ea typeface="+mn-ea"/>
              <a:cs typeface="+mn-cs"/>
            </a:endParaRPr>
          </a:p>
        </p:txBody>
      </p:sp>
      <p:sp>
        <p:nvSpPr>
          <p:cNvPr id="22" name="Rectangular Callout 21"/>
          <p:cNvSpPr/>
          <p:nvPr/>
        </p:nvSpPr>
        <p:spPr bwMode="auto">
          <a:xfrm>
            <a:off x="6012160" y="3275718"/>
            <a:ext cx="2901440" cy="1254189"/>
          </a:xfrm>
          <a:prstGeom prst="wedgeRectCallout">
            <a:avLst>
              <a:gd name="adj1" fmla="val -57422"/>
              <a:gd name="adj2" fmla="val -19886"/>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“Enable </a:t>
            </a:r>
            <a:r>
              <a:rPr lang="en-GB" sz="1100" b="1" i="1" dirty="0">
                <a:solidFill>
                  <a:srgbClr val="000000"/>
                </a:solidFill>
                <a:latin typeface="Verdana"/>
                <a:ea typeface="Verdana" panose="020B0604030504040204" pitchFamily="34" charset="0"/>
                <a:cs typeface="Verdana" panose="020B0604030504040204" pitchFamily="34" charset="0"/>
              </a:rPr>
              <a:t>a support line for student finance which is much more easily accessed</a:t>
            </a:r>
            <a:r>
              <a:rPr lang="en-GB" sz="1100" i="1" dirty="0">
                <a:solidFill>
                  <a:srgbClr val="000000"/>
                </a:solidFill>
                <a:latin typeface="Verdana"/>
                <a:ea typeface="Verdana" panose="020B0604030504040204" pitchFamily="34" charset="0"/>
                <a:cs typeface="Verdana" panose="020B0604030504040204" pitchFamily="34" charset="0"/>
              </a:rPr>
              <a:t>, instead of a thirty minute phone call or a long winded letter. Perhaps an </a:t>
            </a:r>
            <a:r>
              <a:rPr lang="en-GB" sz="1100" b="1" i="1" dirty="0">
                <a:solidFill>
                  <a:srgbClr val="000000"/>
                </a:solidFill>
                <a:latin typeface="Verdana"/>
                <a:ea typeface="Verdana" panose="020B0604030504040204" pitchFamily="34" charset="0"/>
                <a:cs typeface="Verdana" panose="020B0604030504040204" pitchFamily="34" charset="0"/>
              </a:rPr>
              <a:t>instant chat service </a:t>
            </a:r>
            <a:r>
              <a:rPr lang="en-GB" sz="1100" i="1" dirty="0">
                <a:solidFill>
                  <a:srgbClr val="000000"/>
                </a:solidFill>
                <a:latin typeface="Verdana"/>
                <a:ea typeface="Verdana" panose="020B0604030504040204" pitchFamily="34" charset="0"/>
                <a:cs typeface="Verdana" panose="020B0604030504040204" pitchFamily="34" charset="0"/>
              </a:rPr>
              <a:t>similar to </a:t>
            </a:r>
            <a:r>
              <a:rPr lang="en-GB" sz="1100" i="1" dirty="0" smtClean="0">
                <a:solidFill>
                  <a:srgbClr val="000000"/>
                </a:solidFill>
                <a:latin typeface="Verdana"/>
                <a:ea typeface="Verdana" panose="020B0604030504040204" pitchFamily="34" charset="0"/>
                <a:cs typeface="Verdana" panose="020B0604030504040204" pitchFamily="34" charset="0"/>
              </a:rPr>
              <a:t>Facebook messenger.” </a:t>
            </a:r>
            <a:r>
              <a:rPr lang="en-GB" sz="1100" dirty="0" smtClean="0">
                <a:solidFill>
                  <a:srgbClr val="000000"/>
                </a:solidFill>
                <a:latin typeface="Verdana"/>
                <a:ea typeface="Verdana" panose="020B0604030504040204" pitchFamily="34" charset="0"/>
                <a:cs typeface="Verdana" panose="020B0604030504040204" pitchFamily="34" charset="0"/>
              </a:rPr>
              <a:t>Student female</a:t>
            </a:r>
            <a:endParaRPr lang="en-GB" sz="1100" b="1" i="1" dirty="0">
              <a:solidFill>
                <a:schemeClr val="bg1"/>
              </a:solidFill>
              <a:latin typeface="+mn-lt"/>
            </a:endParaRPr>
          </a:p>
        </p:txBody>
      </p:sp>
      <p:sp>
        <p:nvSpPr>
          <p:cNvPr id="28" name="Parallelogram 11"/>
          <p:cNvSpPr>
            <a:spLocks noChangeArrowheads="1"/>
          </p:cNvSpPr>
          <p:nvPr/>
        </p:nvSpPr>
        <p:spPr bwMode="auto">
          <a:xfrm flipH="1">
            <a:off x="539552" y="2098328"/>
            <a:ext cx="4197584" cy="3994968"/>
          </a:xfrm>
          <a:prstGeom prst="parallelogram">
            <a:avLst>
              <a:gd name="adj" fmla="val 9969"/>
            </a:avLst>
          </a:prstGeom>
          <a:solidFill>
            <a:srgbClr val="FF6600">
              <a:alpha val="90000"/>
            </a:srgbClr>
          </a:solidFill>
          <a:ln w="9525" algn="ctr">
            <a:noFill/>
            <a:round/>
            <a:headEnd/>
            <a:tailEnd/>
          </a:ln>
        </p:spPr>
        <p:txBody>
          <a:bodyPr anchor="ctr"/>
          <a:lstStyle/>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Different communication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methods</a:t>
            </a:r>
          </a:p>
          <a:p>
            <a:pPr marL="628650" lvl="1"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Instant messaging</a:t>
            </a:r>
          </a:p>
          <a:p>
            <a:pPr marL="628650" lvl="1"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Email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address to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contact</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28650" lvl="1"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specific estranged student's phone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number/service</a:t>
            </a:r>
          </a:p>
          <a:p>
            <a:pPr marL="628650" lvl="1"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Face to face</a:t>
            </a:r>
          </a:p>
          <a:p>
            <a:pPr marL="628650" lvl="1"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Interview to prove estrangement</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Inform students what they are entitled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30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Quicker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correspondence</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30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Communicate what is available e.g. financial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support with summer / Xmas holiday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costs</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5"/>
          <p:cNvSpPr txBox="1">
            <a:spLocks noChangeArrowheads="1"/>
          </p:cNvSpPr>
          <p:nvPr/>
        </p:nvSpPr>
        <p:spPr bwMode="auto">
          <a:xfrm>
            <a:off x="0" y="6183325"/>
            <a:ext cx="7380312" cy="707886"/>
          </a:xfrm>
          <a:prstGeom prst="rect">
            <a:avLst/>
          </a:prstGeom>
          <a:noFill/>
          <a:ln w="9525">
            <a:noFill/>
            <a:miter lim="800000"/>
            <a:headEnd/>
            <a:tailEnd/>
          </a:ln>
        </p:spPr>
        <p:txBody>
          <a:bodyPr wrap="square">
            <a:spAutoFit/>
          </a:bodyPr>
          <a:lstStyle/>
          <a:p>
            <a:r>
              <a:rPr lang="en-GB" sz="1000" dirty="0" smtClean="0">
                <a:latin typeface="+mn-lt"/>
              </a:rPr>
              <a:t>Base: 463 respondents</a:t>
            </a:r>
          </a:p>
          <a:p>
            <a:endParaRPr lang="en-GB" sz="1000" dirty="0" smtClean="0">
              <a:latin typeface="+mn-lt"/>
            </a:endParaRPr>
          </a:p>
          <a:p>
            <a:r>
              <a:rPr lang="en-GB" sz="1000" b="1" dirty="0">
                <a:latin typeface="+mn-lt"/>
              </a:rPr>
              <a:t>If there’s one thing that would improve your experience, or would help others in your situation, what would it be?</a:t>
            </a:r>
          </a:p>
        </p:txBody>
      </p:sp>
      <p:sp>
        <p:nvSpPr>
          <p:cNvPr id="9" name="Parallelogram 11"/>
          <p:cNvSpPr>
            <a:spLocks noChangeArrowheads="1"/>
          </p:cNvSpPr>
          <p:nvPr/>
        </p:nvSpPr>
        <p:spPr bwMode="auto">
          <a:xfrm>
            <a:off x="179512" y="1499026"/>
            <a:ext cx="2167515" cy="835651"/>
          </a:xfrm>
          <a:prstGeom prst="parallelogram">
            <a:avLst>
              <a:gd name="adj" fmla="val 9969"/>
            </a:avLst>
          </a:prstGeom>
          <a:solidFill>
            <a:srgbClr val="840B55">
              <a:alpha val="90000"/>
            </a:srgbClr>
          </a:solidFill>
          <a:ln w="9525" algn="ctr">
            <a:noFill/>
            <a:round/>
            <a:headEnd/>
            <a:tailEnd/>
          </a:ln>
        </p:spPr>
        <p:txBody>
          <a:bodyPr anchor="ctr"/>
          <a:lstStyle/>
          <a:p>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Communications</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ular Callout 9"/>
          <p:cNvSpPr/>
          <p:nvPr/>
        </p:nvSpPr>
        <p:spPr bwMode="auto">
          <a:xfrm>
            <a:off x="4737136" y="1791578"/>
            <a:ext cx="2901440" cy="1084912"/>
          </a:xfrm>
          <a:prstGeom prst="wedgeRectCallout">
            <a:avLst>
              <a:gd name="adj1" fmla="val -28178"/>
              <a:gd name="adj2" fmla="val 66158"/>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smtClean="0">
                <a:solidFill>
                  <a:srgbClr val="000000"/>
                </a:solidFill>
                <a:latin typeface="Verdana"/>
                <a:ea typeface="Verdana" panose="020B0604030504040204" pitchFamily="34" charset="0"/>
                <a:cs typeface="Verdana" panose="020B0604030504040204" pitchFamily="34" charset="0"/>
              </a:rPr>
              <a:t>“Being </a:t>
            </a:r>
            <a:r>
              <a:rPr lang="en-GB" sz="1100" i="1" dirty="0">
                <a:solidFill>
                  <a:srgbClr val="000000"/>
                </a:solidFill>
                <a:latin typeface="Verdana"/>
                <a:ea typeface="Verdana" panose="020B0604030504040204" pitchFamily="34" charset="0"/>
                <a:cs typeface="Verdana" panose="020B0604030504040204" pitchFamily="34" charset="0"/>
              </a:rPr>
              <a:t>able to have </a:t>
            </a:r>
            <a:r>
              <a:rPr lang="en-GB" sz="1100" b="1" i="1" dirty="0">
                <a:solidFill>
                  <a:srgbClr val="000000"/>
                </a:solidFill>
                <a:latin typeface="Verdana"/>
                <a:ea typeface="Verdana" panose="020B0604030504040204" pitchFamily="34" charset="0"/>
                <a:cs typeface="Verdana" panose="020B0604030504040204" pitchFamily="34" charset="0"/>
              </a:rPr>
              <a:t>an interview to prove my estrangement instead of sending letters back and forth </a:t>
            </a:r>
            <a:r>
              <a:rPr lang="en-GB" sz="1100" i="1" dirty="0">
                <a:solidFill>
                  <a:srgbClr val="000000"/>
                </a:solidFill>
                <a:latin typeface="Verdana"/>
                <a:ea typeface="Verdana" panose="020B0604030504040204" pitchFamily="34" charset="0"/>
                <a:cs typeface="Verdana" panose="020B0604030504040204" pitchFamily="34" charset="0"/>
              </a:rPr>
              <a:t>and waiting for them to be scanned and approved as it takes too </a:t>
            </a:r>
            <a:r>
              <a:rPr lang="en-GB" sz="1100" i="1" dirty="0" smtClean="0">
                <a:solidFill>
                  <a:srgbClr val="000000"/>
                </a:solidFill>
                <a:latin typeface="Verdana"/>
                <a:ea typeface="Verdana" panose="020B0604030504040204" pitchFamily="34" charset="0"/>
                <a:cs typeface="Verdana" panose="020B0604030504040204" pitchFamily="34" charset="0"/>
              </a:rPr>
              <a:t>long.” </a:t>
            </a:r>
            <a:r>
              <a:rPr lang="en-GB" sz="1100" dirty="0" smtClean="0">
                <a:solidFill>
                  <a:srgbClr val="000000"/>
                </a:solidFill>
                <a:latin typeface="Verdana"/>
                <a:ea typeface="Verdana" panose="020B0604030504040204" pitchFamily="34" charset="0"/>
                <a:cs typeface="Verdana" panose="020B0604030504040204" pitchFamily="34" charset="0"/>
              </a:rPr>
              <a:t>Student, female</a:t>
            </a:r>
            <a:endParaRPr lang="en-GB" sz="1100" b="1" i="1" dirty="0">
              <a:solidFill>
                <a:schemeClr val="bg1"/>
              </a:solidFill>
              <a:latin typeface="+mn-lt"/>
            </a:endParaRPr>
          </a:p>
        </p:txBody>
      </p:sp>
      <p:sp>
        <p:nvSpPr>
          <p:cNvPr id="11" name="Rectangular Callout 10"/>
          <p:cNvSpPr/>
          <p:nvPr/>
        </p:nvSpPr>
        <p:spPr bwMode="auto">
          <a:xfrm>
            <a:off x="5097176" y="4725877"/>
            <a:ext cx="2901440" cy="577081"/>
          </a:xfrm>
          <a:prstGeom prst="wedgeRectCallout">
            <a:avLst>
              <a:gd name="adj1" fmla="val -28178"/>
              <a:gd name="adj2" fmla="val 66158"/>
            </a:avLst>
          </a:prstGeom>
          <a:noFill/>
          <a:ln w="9525" cap="flat" cmpd="sng" algn="ctr">
            <a:solidFill>
              <a:srgbClr val="E10098"/>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spAutoFit/>
          </a:bodyPr>
          <a:lstStyle/>
          <a:p>
            <a:pPr lvl="0"/>
            <a:r>
              <a:rPr lang="en-GB" sz="1100" i="1" dirty="0">
                <a:solidFill>
                  <a:srgbClr val="000000"/>
                </a:solidFill>
                <a:latin typeface="Verdana"/>
                <a:ea typeface="Verdana" panose="020B0604030504040204" pitchFamily="34" charset="0"/>
                <a:cs typeface="Verdana" panose="020B0604030504040204" pitchFamily="34" charset="0"/>
              </a:rPr>
              <a:t>“Someone to talk to </a:t>
            </a:r>
            <a:r>
              <a:rPr lang="en-GB" sz="1100" b="1" i="1" dirty="0">
                <a:solidFill>
                  <a:srgbClr val="000000"/>
                </a:solidFill>
                <a:latin typeface="Verdana"/>
                <a:ea typeface="Verdana" panose="020B0604030504040204" pitchFamily="34" charset="0"/>
                <a:cs typeface="Verdana" panose="020B0604030504040204" pitchFamily="34" charset="0"/>
              </a:rPr>
              <a:t>face to face </a:t>
            </a:r>
            <a:r>
              <a:rPr lang="en-GB" sz="1100" i="1" dirty="0">
                <a:solidFill>
                  <a:srgbClr val="000000"/>
                </a:solidFill>
                <a:latin typeface="Verdana"/>
                <a:ea typeface="Verdana" panose="020B0604030504040204" pitchFamily="34" charset="0"/>
                <a:cs typeface="Verdana" panose="020B0604030504040204" pitchFamily="34" charset="0"/>
              </a:rPr>
              <a:t>rather than through phone calls and </a:t>
            </a:r>
            <a:r>
              <a:rPr lang="en-GB" sz="1100" i="1" dirty="0" smtClean="0">
                <a:solidFill>
                  <a:srgbClr val="000000"/>
                </a:solidFill>
                <a:latin typeface="Verdana"/>
                <a:ea typeface="Verdana" panose="020B0604030504040204" pitchFamily="34" charset="0"/>
                <a:cs typeface="Verdana" panose="020B0604030504040204" pitchFamily="34" charset="0"/>
              </a:rPr>
              <a:t>websites.” </a:t>
            </a:r>
            <a:r>
              <a:rPr lang="en-GB" sz="1100" dirty="0" smtClean="0">
                <a:solidFill>
                  <a:srgbClr val="000000"/>
                </a:solidFill>
                <a:latin typeface="Verdana"/>
                <a:ea typeface="Verdana" panose="020B0604030504040204" pitchFamily="34" charset="0"/>
                <a:cs typeface="Verdana" panose="020B0604030504040204" pitchFamily="34" charset="0"/>
              </a:rPr>
              <a:t>Student female</a:t>
            </a:r>
            <a:endParaRPr lang="en-GB" sz="1100" b="1" i="1" dirty="0">
              <a:solidFill>
                <a:schemeClr val="bg1"/>
              </a:solidFill>
              <a:latin typeface="+mn-lt"/>
            </a:endParaRPr>
          </a:p>
        </p:txBody>
      </p:sp>
    </p:spTree>
    <p:extLst>
      <p:ext uri="{BB962C8B-B14F-4D97-AF65-F5344CB8AC3E}">
        <p14:creationId xmlns:p14="http://schemas.microsoft.com/office/powerpoint/2010/main" val="2072061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smtClean="0">
                <a:solidFill>
                  <a:srgbClr val="FFFFFF"/>
                </a:solidFill>
                <a:latin typeface="Verdana" pitchFamily="34" charset="0"/>
              </a:rPr>
              <a:t>Participation in additional research</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36510821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2484549527"/>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1907704" y="1628800"/>
            <a:ext cx="4104456" cy="461665"/>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Interest in participating in subsequent research about family estrangement</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021288"/>
            <a:ext cx="7452320" cy="861774"/>
          </a:xfrm>
          <a:prstGeom prst="rect">
            <a:avLst/>
          </a:prstGeom>
          <a:noFill/>
          <a:ln w="9525">
            <a:noFill/>
            <a:miter lim="800000"/>
            <a:headEnd/>
            <a:tailEnd/>
          </a:ln>
        </p:spPr>
        <p:txBody>
          <a:bodyPr wrap="square">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Q37. Finally</a:t>
            </a:r>
            <a:r>
              <a:rPr lang="en-GB" sz="1000" b="1" dirty="0">
                <a:latin typeface="+mn-lt"/>
              </a:rPr>
              <a:t>, would you be interested in taking part in further research about family estrangement?  This would involve passing your name and email address to Stand Alone, a charity that supports people who have become estranged from their families.</a:t>
            </a:r>
          </a:p>
        </p:txBody>
      </p:sp>
      <p:sp>
        <p:nvSpPr>
          <p:cNvPr id="8" name="Title 1"/>
          <p:cNvSpPr>
            <a:spLocks noGrp="1"/>
          </p:cNvSpPr>
          <p:nvPr>
            <p:ph type="ctrTitle"/>
          </p:nvPr>
        </p:nvSpPr>
        <p:spPr>
          <a:xfrm>
            <a:off x="458788" y="573088"/>
            <a:ext cx="7988300" cy="1008062"/>
          </a:xfrm>
          <a:extLst/>
        </p:spPr>
        <p:txBody>
          <a:bodyPr/>
          <a:lstStyle/>
          <a:p>
            <a:pPr eaLnBrk="1" fontAlgn="auto" hangingPunct="1">
              <a:spcBef>
                <a:spcPts val="0"/>
              </a:spcBef>
              <a:spcAft>
                <a:spcPts val="0"/>
              </a:spcAft>
              <a:defRPr/>
            </a:pPr>
            <a:r>
              <a:rPr lang="en-GB" sz="1400" kern="1200" dirty="0" smtClean="0">
                <a:solidFill>
                  <a:prstClr val="white"/>
                </a:solidFill>
                <a:ea typeface="+mn-ea"/>
                <a:cs typeface="+mn-cs"/>
              </a:rPr>
              <a:t>Half of respondents are interested in participating in subsequent research about family estrangement</a:t>
            </a:r>
            <a:endParaRPr lang="en-GB" sz="1400" kern="1200" dirty="0">
              <a:solidFill>
                <a:prstClr val="white"/>
              </a:solidFill>
              <a:ea typeface="+mn-ea"/>
              <a:cs typeface="+mn-cs"/>
            </a:endParaRPr>
          </a:p>
        </p:txBody>
      </p:sp>
    </p:spTree>
    <p:extLst>
      <p:ext uri="{BB962C8B-B14F-4D97-AF65-F5344CB8AC3E}">
        <p14:creationId xmlns:p14="http://schemas.microsoft.com/office/powerpoint/2010/main" val="2857237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p:txBody>
          <a:bodyPr/>
          <a:lstStyle/>
          <a:p>
            <a:pPr eaLnBrk="1" hangingPunct="1"/>
            <a:endParaRPr lang="en-GB" dirty="0" smtClean="0"/>
          </a:p>
        </p:txBody>
      </p:sp>
      <p:sp>
        <p:nvSpPr>
          <p:cNvPr id="5122" name="Subtitle 2"/>
          <p:cNvSpPr>
            <a:spLocks noGrp="1"/>
          </p:cNvSpPr>
          <p:nvPr>
            <p:ph type="subTitle" idx="1"/>
          </p:nvPr>
        </p:nvSpPr>
        <p:spPr/>
        <p:txBody>
          <a:bodyPr/>
          <a:lstStyle/>
          <a:p>
            <a:pPr eaLnBrk="1" hangingPunct="1"/>
            <a:endParaRPr lang="en-GB" dirty="0" smtClean="0"/>
          </a:p>
        </p:txBody>
      </p:sp>
      <p:pic>
        <p:nvPicPr>
          <p:cNvPr id="5123" name="Picture 1" descr="NEW Brand PPT title page.jpg"/>
          <p:cNvPicPr>
            <a:picLocks noChangeAspect="1"/>
          </p:cNvPicPr>
          <p:nvPr/>
        </p:nvPicPr>
        <p:blipFill>
          <a:blip r:embed="rId2"/>
          <a:srcRect/>
          <a:stretch>
            <a:fillRect/>
          </a:stretch>
        </p:blipFill>
        <p:spPr bwMode="auto">
          <a:xfrm>
            <a:off x="12700" y="0"/>
            <a:ext cx="9183688" cy="6910388"/>
          </a:xfrm>
          <a:prstGeom prst="rect">
            <a:avLst/>
          </a:prstGeom>
          <a:noFill/>
          <a:ln w="9525">
            <a:noFill/>
            <a:miter lim="800000"/>
            <a:headEnd/>
            <a:tailEnd/>
          </a:ln>
        </p:spPr>
      </p:pic>
      <p:sp>
        <p:nvSpPr>
          <p:cNvPr id="5128" name="Title Placeholder 1"/>
          <p:cNvSpPr txBox="1">
            <a:spLocks/>
          </p:cNvSpPr>
          <p:nvPr/>
        </p:nvSpPr>
        <p:spPr bwMode="auto">
          <a:xfrm>
            <a:off x="36512" y="2502149"/>
            <a:ext cx="8567935" cy="796925"/>
          </a:xfrm>
          <a:prstGeom prst="rect">
            <a:avLst/>
          </a:prstGeom>
          <a:noFill/>
          <a:ln w="9525">
            <a:noFill/>
            <a:miter lim="800000"/>
            <a:headEnd/>
            <a:tailEnd/>
          </a:ln>
        </p:spPr>
        <p:txBody>
          <a:bodyPr/>
          <a:lstStyle/>
          <a:p>
            <a:r>
              <a:rPr lang="en-GB" altLang="en-US" sz="3200" dirty="0" smtClean="0">
                <a:solidFill>
                  <a:srgbClr val="FF6600"/>
                </a:solidFill>
                <a:latin typeface="Verdana" pitchFamily="34" charset="0"/>
              </a:rPr>
              <a:t>Stand Alone</a:t>
            </a:r>
            <a:endParaRPr lang="en-GB" altLang="en-US" sz="3200" dirty="0">
              <a:solidFill>
                <a:srgbClr val="FF6600"/>
              </a:solidFill>
              <a:latin typeface="Verdana" pitchFamily="34" charset="0"/>
            </a:endParaRPr>
          </a:p>
        </p:txBody>
      </p:sp>
      <p:sp>
        <p:nvSpPr>
          <p:cNvPr id="5129" name="Title Placeholder 1"/>
          <p:cNvSpPr txBox="1">
            <a:spLocks/>
          </p:cNvSpPr>
          <p:nvPr/>
        </p:nvSpPr>
        <p:spPr bwMode="auto">
          <a:xfrm>
            <a:off x="36513" y="3294237"/>
            <a:ext cx="7991475" cy="2569741"/>
          </a:xfrm>
          <a:prstGeom prst="rect">
            <a:avLst/>
          </a:prstGeom>
          <a:noFill/>
          <a:ln w="9525">
            <a:noFill/>
            <a:miter lim="800000"/>
            <a:headEnd/>
            <a:tailEnd/>
          </a:ln>
        </p:spPr>
        <p:txBody>
          <a:bodyPr/>
          <a:lstStyle/>
          <a:p>
            <a:endParaRPr lang="en-GB" altLang="en-US" sz="1400" dirty="0" smtClean="0">
              <a:solidFill>
                <a:srgbClr val="00677F"/>
              </a:solidFill>
              <a:latin typeface="Verdana" pitchFamily="34" charset="0"/>
            </a:endParaRPr>
          </a:p>
          <a:p>
            <a:pPr lvl="0"/>
            <a:r>
              <a:rPr lang="en-GB" altLang="en-US" sz="2000" dirty="0">
                <a:solidFill>
                  <a:srgbClr val="00677F"/>
                </a:solidFill>
                <a:latin typeface="Verdana" pitchFamily="34" charset="0"/>
              </a:rPr>
              <a:t>Research into the participation and profile of estranged students in higher education, and the relative </a:t>
            </a:r>
            <a:r>
              <a:rPr lang="en-GB" altLang="en-US" sz="2000" dirty="0" smtClean="0">
                <a:solidFill>
                  <a:srgbClr val="00677F"/>
                </a:solidFill>
                <a:latin typeface="Verdana" pitchFamily="34" charset="0"/>
              </a:rPr>
              <a:t>experiences for </a:t>
            </a:r>
            <a:r>
              <a:rPr lang="en-GB" altLang="en-US" sz="2000" dirty="0">
                <a:solidFill>
                  <a:srgbClr val="00677F"/>
                </a:solidFill>
                <a:latin typeface="Verdana" pitchFamily="34" charset="0"/>
              </a:rPr>
              <a:t>this cohort</a:t>
            </a:r>
            <a:endParaRPr lang="en-GB" altLang="en-US" sz="1400" dirty="0" smtClean="0">
              <a:solidFill>
                <a:srgbClr val="00677F"/>
              </a:solidFill>
              <a:latin typeface="Verdana" pitchFamily="34" charset="0"/>
            </a:endParaRPr>
          </a:p>
          <a:p>
            <a:endParaRPr lang="en-GB" altLang="en-US" sz="1400" dirty="0">
              <a:solidFill>
                <a:srgbClr val="00677F"/>
              </a:solidFill>
              <a:latin typeface="Verdana" pitchFamily="34" charset="0"/>
            </a:endParaRPr>
          </a:p>
          <a:p>
            <a:endParaRPr lang="en-GB" altLang="en-US" sz="1400" b="1" dirty="0" smtClean="0">
              <a:solidFill>
                <a:srgbClr val="00677F"/>
              </a:solidFill>
              <a:latin typeface="Verdana" pitchFamily="34" charset="0"/>
            </a:endParaRPr>
          </a:p>
          <a:p>
            <a:r>
              <a:rPr lang="en-GB" altLang="en-US" sz="1600" b="1" dirty="0" smtClean="0">
                <a:solidFill>
                  <a:srgbClr val="00677F"/>
                </a:solidFill>
                <a:latin typeface="Verdana" pitchFamily="34" charset="0"/>
              </a:rPr>
              <a:t>August </a:t>
            </a:r>
            <a:r>
              <a:rPr lang="en-GB" altLang="en-US" sz="1600" b="1" dirty="0" smtClean="0">
                <a:solidFill>
                  <a:srgbClr val="00677F"/>
                </a:solidFill>
                <a:latin typeface="Verdana" pitchFamily="34" charset="0"/>
              </a:rPr>
              <a:t>2015</a:t>
            </a:r>
            <a:endParaRPr lang="en-GB" altLang="en-US" sz="1600" b="1" dirty="0">
              <a:solidFill>
                <a:srgbClr val="00677F"/>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87" y="162503"/>
            <a:ext cx="4571998" cy="1088571"/>
          </a:xfrm>
          <a:prstGeom prst="rect">
            <a:avLst/>
          </a:prstGeom>
        </p:spPr>
      </p:pic>
    </p:spTree>
    <p:extLst>
      <p:ext uri="{BB962C8B-B14F-4D97-AF65-F5344CB8AC3E}">
        <p14:creationId xmlns:p14="http://schemas.microsoft.com/office/powerpoint/2010/main" val="67200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pPr eaLnBrk="1" hangingPunct="1"/>
            <a:endParaRPr lang="en-GB" dirty="0" smtClean="0"/>
          </a:p>
        </p:txBody>
      </p:sp>
      <p:sp>
        <p:nvSpPr>
          <p:cNvPr id="78850" name="Subtitle 2"/>
          <p:cNvSpPr>
            <a:spLocks noGrp="1"/>
          </p:cNvSpPr>
          <p:nvPr>
            <p:ph type="subTitle" idx="1"/>
          </p:nvPr>
        </p:nvSpPr>
        <p:spPr/>
        <p:txBody>
          <a:bodyPr/>
          <a:lstStyle/>
          <a:p>
            <a:pPr eaLnBrk="1" hangingPunct="1"/>
            <a:endParaRPr lang="en-GB" dirty="0" smtClean="0"/>
          </a:p>
        </p:txBody>
      </p:sp>
      <p:pic>
        <p:nvPicPr>
          <p:cNvPr id="78851" name="Picture 1" descr="NEW Brand PPT divider heading 3.jpg"/>
          <p:cNvPicPr>
            <a:picLocks noChangeAspect="1"/>
          </p:cNvPicPr>
          <p:nvPr/>
        </p:nvPicPr>
        <p:blipFill>
          <a:blip r:embed="rId3"/>
          <a:srcRect/>
          <a:stretch>
            <a:fillRect/>
          </a:stretch>
        </p:blipFill>
        <p:spPr bwMode="auto">
          <a:xfrm>
            <a:off x="-6350" y="0"/>
            <a:ext cx="9183688" cy="6910388"/>
          </a:xfrm>
          <a:prstGeom prst="rect">
            <a:avLst/>
          </a:prstGeom>
          <a:noFill/>
          <a:ln w="9525">
            <a:noFill/>
            <a:miter lim="800000"/>
            <a:headEnd/>
            <a:tailEnd/>
          </a:ln>
        </p:spPr>
      </p:pic>
      <p:sp>
        <p:nvSpPr>
          <p:cNvPr id="78852" name="Title Placeholder 1"/>
          <p:cNvSpPr txBox="1">
            <a:spLocks/>
          </p:cNvSpPr>
          <p:nvPr/>
        </p:nvSpPr>
        <p:spPr bwMode="auto">
          <a:xfrm>
            <a:off x="34925" y="2068513"/>
            <a:ext cx="8229600" cy="639762"/>
          </a:xfrm>
          <a:prstGeom prst="rect">
            <a:avLst/>
          </a:prstGeom>
          <a:noFill/>
          <a:ln w="9525">
            <a:noFill/>
            <a:miter lim="800000"/>
            <a:headEnd/>
            <a:tailEnd/>
          </a:ln>
        </p:spPr>
        <p:txBody>
          <a:bodyPr/>
          <a:lstStyle/>
          <a:p>
            <a:r>
              <a:rPr lang="en-GB" sz="3200" dirty="0">
                <a:solidFill>
                  <a:srgbClr val="FFFFFF"/>
                </a:solidFill>
                <a:latin typeface="Verdana" pitchFamily="34" charset="0"/>
              </a:rPr>
              <a:t>D</a:t>
            </a:r>
            <a:r>
              <a:rPr lang="en-GB" sz="3200" dirty="0" smtClean="0">
                <a:solidFill>
                  <a:srgbClr val="FFFFFF"/>
                </a:solidFill>
                <a:latin typeface="Verdana" pitchFamily="34" charset="0"/>
              </a:rPr>
              <a:t>emographics</a:t>
            </a:r>
            <a:endParaRPr lang="en-GB" sz="3200" dirty="0">
              <a:solidFill>
                <a:srgbClr val="FFFFFF"/>
              </a:solidFill>
              <a:latin typeface="Verdana" pitchFamily="34" charset="0"/>
            </a:endParaRPr>
          </a:p>
        </p:txBody>
      </p:sp>
    </p:spTree>
    <p:extLst>
      <p:ext uri="{BB962C8B-B14F-4D97-AF65-F5344CB8AC3E}">
        <p14:creationId xmlns:p14="http://schemas.microsoft.com/office/powerpoint/2010/main" val="23470059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1759275001"/>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1907704" y="1628800"/>
            <a:ext cx="4104456"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Age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Demographic: Age</a:t>
            </a:r>
            <a:endParaRPr lang="en-GB" sz="1000" b="1" dirty="0">
              <a:latin typeface="+mn-lt"/>
            </a:endParaRPr>
          </a:p>
        </p:txBody>
      </p:sp>
      <p:sp>
        <p:nvSpPr>
          <p:cNvPr id="7"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400" kern="1200" dirty="0" smtClean="0">
                <a:solidFill>
                  <a:prstClr val="white"/>
                </a:solidFill>
                <a:ea typeface="+mj-ea"/>
              </a:rPr>
              <a:t>Three out of five respondents are aged between 18 and 21 years, and the latter is the average age overall </a:t>
            </a:r>
            <a:r>
              <a:rPr lang="en-GB" sz="1400" kern="1200" dirty="0">
                <a:solidFill>
                  <a:prstClr val="white"/>
                </a:solidFill>
                <a:ea typeface="+mj-ea"/>
              </a:rPr>
              <a:t/>
            </a:r>
            <a:br>
              <a:rPr lang="en-GB" sz="1400" kern="1200" dirty="0">
                <a:solidFill>
                  <a:prstClr val="white"/>
                </a:solidFill>
                <a:ea typeface="+mj-ea"/>
              </a:rPr>
            </a:br>
            <a:endParaRPr lang="en-GB" sz="1400" kern="1200" dirty="0">
              <a:solidFill>
                <a:prstClr val="white"/>
              </a:solidFill>
              <a:ea typeface="+mj-ea"/>
            </a:endParaRPr>
          </a:p>
        </p:txBody>
      </p:sp>
      <p:sp>
        <p:nvSpPr>
          <p:cNvPr id="6" name="Parallelogram 11"/>
          <p:cNvSpPr>
            <a:spLocks noChangeArrowheads="1"/>
          </p:cNvSpPr>
          <p:nvPr/>
        </p:nvSpPr>
        <p:spPr bwMode="auto">
          <a:xfrm>
            <a:off x="6086301" y="4173927"/>
            <a:ext cx="1944216" cy="432048"/>
          </a:xfrm>
          <a:prstGeom prst="parallelogram">
            <a:avLst>
              <a:gd name="adj" fmla="val 24997"/>
            </a:avLst>
          </a:prstGeom>
          <a:solidFill>
            <a:srgbClr val="FFA300">
              <a:alpha val="59999"/>
            </a:srgbClr>
          </a:solidFill>
          <a:ln w="9525" algn="ctr">
            <a:noFill/>
            <a:round/>
            <a:headEnd/>
            <a:tailEnd/>
          </a:ln>
        </p:spPr>
        <p:txBody>
          <a:bodyPr anchor="ctr"/>
          <a:lstStyle/>
          <a:p>
            <a:r>
              <a:rPr lang="en-GB" sz="1400" b="1" dirty="0" smtClean="0">
                <a:solidFill>
                  <a:schemeClr val="bg1"/>
                </a:solidFill>
                <a:latin typeface="Verdana" pitchFamily="34" charset="0"/>
              </a:rPr>
              <a:t>Average age:</a:t>
            </a:r>
          </a:p>
        </p:txBody>
      </p:sp>
      <p:sp>
        <p:nvSpPr>
          <p:cNvPr id="10" name="Parallelogram 11"/>
          <p:cNvSpPr>
            <a:spLocks noChangeArrowheads="1"/>
          </p:cNvSpPr>
          <p:nvPr/>
        </p:nvSpPr>
        <p:spPr bwMode="auto">
          <a:xfrm>
            <a:off x="8030517" y="4101919"/>
            <a:ext cx="792088" cy="576064"/>
          </a:xfrm>
          <a:prstGeom prst="parallelogram">
            <a:avLst>
              <a:gd name="adj" fmla="val 24997"/>
            </a:avLst>
          </a:prstGeom>
          <a:solidFill>
            <a:srgbClr val="FFA300"/>
          </a:solidFill>
          <a:ln w="9525" algn="ctr">
            <a:noFill/>
            <a:round/>
            <a:headEnd/>
            <a:tailEnd/>
          </a:ln>
        </p:spPr>
        <p:txBody>
          <a:bodyPr anchor="ctr"/>
          <a:lstStyle/>
          <a:p>
            <a:r>
              <a:rPr lang="en-GB" b="1" dirty="0" smtClean="0">
                <a:solidFill>
                  <a:schemeClr val="bg1"/>
                </a:solidFill>
                <a:latin typeface="Verdana" pitchFamily="34" charset="0"/>
              </a:rPr>
              <a:t>21</a:t>
            </a:r>
          </a:p>
        </p:txBody>
      </p:sp>
      <p:sp>
        <p:nvSpPr>
          <p:cNvPr id="2" name="Right Brace 1"/>
          <p:cNvSpPr/>
          <p:nvPr/>
        </p:nvSpPr>
        <p:spPr bwMode="auto">
          <a:xfrm>
            <a:off x="6012160" y="2192882"/>
            <a:ext cx="360040" cy="1740174"/>
          </a:xfrm>
          <a:prstGeom prst="rightBrace">
            <a:avLst>
              <a:gd name="adj1" fmla="val 38840"/>
              <a:gd name="adj2" fmla="val 50000"/>
            </a:avLst>
          </a:prstGeom>
          <a:noFill/>
          <a:ln w="9525" cap="flat" cmpd="sng" algn="ctr">
            <a:solidFill>
              <a:srgbClr val="AEAE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4" name="TextBox 3"/>
          <p:cNvSpPr txBox="1"/>
          <p:nvPr/>
        </p:nvSpPr>
        <p:spPr>
          <a:xfrm>
            <a:off x="6396707" y="2830830"/>
            <a:ext cx="1796381" cy="461665"/>
          </a:xfrm>
          <a:prstGeom prst="rect">
            <a:avLst/>
          </a:prstGeom>
          <a:noFill/>
        </p:spPr>
        <p:txBody>
          <a:bodyPr wrap="square" rtlCol="0">
            <a:spAutoFit/>
          </a:bodyPr>
          <a:lstStyle/>
          <a:p>
            <a:r>
              <a:rPr lang="en-GB" sz="1200" dirty="0" smtClean="0">
                <a:solidFill>
                  <a:srgbClr val="425563"/>
                </a:solidFill>
                <a:latin typeface="+mn-lt"/>
              </a:rPr>
              <a:t>61% are aged between 18 and 21</a:t>
            </a:r>
            <a:endParaRPr lang="en-GB" sz="1200" dirty="0">
              <a:solidFill>
                <a:srgbClr val="425563"/>
              </a:solidFill>
              <a:latin typeface="+mn-lt"/>
            </a:endParaRPr>
          </a:p>
        </p:txBody>
      </p:sp>
    </p:spTree>
    <p:extLst>
      <p:ext uri="{BB962C8B-B14F-4D97-AF65-F5344CB8AC3E}">
        <p14:creationId xmlns:p14="http://schemas.microsoft.com/office/powerpoint/2010/main" val="8140144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a:graphicFrameLocks/>
          </p:cNvGraphicFramePr>
          <p:nvPr>
            <p:extLst>
              <p:ext uri="{D42A27DB-BD31-4B8C-83A1-F6EECF244321}">
                <p14:modId xmlns:p14="http://schemas.microsoft.com/office/powerpoint/2010/main" val="3754646922"/>
              </p:ext>
            </p:extLst>
          </p:nvPr>
        </p:nvGraphicFramePr>
        <p:xfrm>
          <a:off x="1619672" y="1988840"/>
          <a:ext cx="4536505" cy="4259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p:cNvSpPr txBox="1">
            <a:spLocks noChangeArrowheads="1"/>
          </p:cNvSpPr>
          <p:nvPr/>
        </p:nvSpPr>
        <p:spPr bwMode="auto">
          <a:xfrm>
            <a:off x="2123728" y="1628800"/>
            <a:ext cx="3888432" cy="288032"/>
          </a:xfrm>
          <a:prstGeom prst="rect">
            <a:avLst/>
          </a:prstGeom>
          <a:noFill/>
          <a:ln w="9525">
            <a:noFill/>
            <a:miter lim="800000"/>
            <a:headEnd/>
            <a:tailEnd/>
          </a:ln>
        </p:spPr>
        <p:txBody>
          <a:bodyPr wrap="square">
            <a:spAutoFit/>
          </a:bodyPr>
          <a:lstStyle/>
          <a:p>
            <a:pPr algn="ctr"/>
            <a:r>
              <a:rPr lang="en-GB" sz="1200" dirty="0" smtClean="0">
                <a:solidFill>
                  <a:srgbClr val="425563"/>
                </a:solidFill>
                <a:latin typeface="Verdana" pitchFamily="34" charset="0"/>
              </a:rPr>
              <a:t>Domicile</a:t>
            </a:r>
            <a:endParaRPr lang="en-GB" sz="1200" dirty="0">
              <a:solidFill>
                <a:srgbClr val="425563"/>
              </a:solidFill>
              <a:latin typeface="Verdana" pitchFamily="34" charset="0"/>
            </a:endParaRPr>
          </a:p>
        </p:txBody>
      </p:sp>
      <p:sp>
        <p:nvSpPr>
          <p:cNvPr id="16" name="TextBox 5"/>
          <p:cNvSpPr txBox="1">
            <a:spLocks noChangeArrowheads="1"/>
          </p:cNvSpPr>
          <p:nvPr/>
        </p:nvSpPr>
        <p:spPr bwMode="auto">
          <a:xfrm>
            <a:off x="0" y="6183325"/>
            <a:ext cx="7272338" cy="553998"/>
          </a:xfrm>
          <a:prstGeom prst="rect">
            <a:avLst/>
          </a:prstGeom>
          <a:noFill/>
          <a:ln w="9525">
            <a:noFill/>
            <a:miter lim="800000"/>
            <a:headEnd/>
            <a:tailEnd/>
          </a:ln>
        </p:spPr>
        <p:txBody>
          <a:bodyPr>
            <a:spAutoFit/>
          </a:bodyPr>
          <a:lstStyle/>
          <a:p>
            <a:r>
              <a:rPr lang="en-GB" sz="1000" dirty="0">
                <a:latin typeface="+mn-lt"/>
              </a:rPr>
              <a:t>B</a:t>
            </a:r>
            <a:r>
              <a:rPr lang="en-GB" sz="1000" dirty="0" smtClean="0">
                <a:latin typeface="+mn-lt"/>
              </a:rPr>
              <a:t>ase</a:t>
            </a:r>
            <a:r>
              <a:rPr lang="en-GB" sz="1000" dirty="0">
                <a:latin typeface="+mn-lt"/>
              </a:rPr>
              <a:t>: </a:t>
            </a:r>
            <a:r>
              <a:rPr lang="en-GB" sz="1000" dirty="0" smtClean="0">
                <a:latin typeface="+mn-lt"/>
              </a:rPr>
              <a:t>584 respondents</a:t>
            </a:r>
            <a:r>
              <a:rPr lang="en-GB" sz="1000" dirty="0">
                <a:latin typeface="+mn-lt"/>
              </a:rPr>
              <a:t>. </a:t>
            </a:r>
            <a:endParaRPr lang="en-GB" sz="1000" dirty="0" smtClean="0">
              <a:latin typeface="+mn-lt"/>
            </a:endParaRPr>
          </a:p>
          <a:p>
            <a:r>
              <a:rPr lang="en-GB" sz="1000" dirty="0">
                <a:latin typeface="+mn-lt"/>
              </a:rPr>
              <a:t> </a:t>
            </a:r>
          </a:p>
          <a:p>
            <a:pPr defTabSz="432000"/>
            <a:r>
              <a:rPr lang="en-GB" sz="1000" b="1" dirty="0" smtClean="0">
                <a:latin typeface="+mn-lt"/>
              </a:rPr>
              <a:t>Demographic: Domicile</a:t>
            </a:r>
            <a:endParaRPr lang="en-GB" sz="1000" b="1" dirty="0">
              <a:latin typeface="+mn-lt"/>
            </a:endParaRPr>
          </a:p>
        </p:txBody>
      </p:sp>
      <p:sp>
        <p:nvSpPr>
          <p:cNvPr id="7" name="Title 1"/>
          <p:cNvSpPr>
            <a:spLocks noGrp="1"/>
          </p:cNvSpPr>
          <p:nvPr>
            <p:ph type="ctrTitle"/>
          </p:nvPr>
        </p:nvSpPr>
        <p:spPr>
          <a:xfrm>
            <a:off x="468313" y="476250"/>
            <a:ext cx="7988300" cy="1008063"/>
          </a:xfrm>
          <a:extLst/>
        </p:spPr>
        <p:txBody>
          <a:bodyPr/>
          <a:lstStyle/>
          <a:p>
            <a:pPr eaLnBrk="1" fontAlgn="auto" hangingPunct="1">
              <a:spcBef>
                <a:spcPts val="0"/>
              </a:spcBef>
              <a:spcAft>
                <a:spcPts val="0"/>
              </a:spcAft>
              <a:defRPr/>
            </a:pPr>
            <a:r>
              <a:rPr lang="en-GB" sz="1400" kern="1200" dirty="0" smtClean="0">
                <a:solidFill>
                  <a:prstClr val="white"/>
                </a:solidFill>
                <a:ea typeface="+mj-ea"/>
              </a:rPr>
              <a:t>The majority of the sample are from England</a:t>
            </a:r>
            <a:r>
              <a:rPr lang="en-GB" sz="1400" kern="1200" dirty="0">
                <a:solidFill>
                  <a:prstClr val="white"/>
                </a:solidFill>
                <a:ea typeface="+mj-ea"/>
              </a:rPr>
              <a:t/>
            </a:r>
            <a:br>
              <a:rPr lang="en-GB" sz="1400" kern="1200" dirty="0">
                <a:solidFill>
                  <a:prstClr val="white"/>
                </a:solidFill>
                <a:ea typeface="+mj-ea"/>
              </a:rPr>
            </a:br>
            <a:endParaRPr lang="en-GB" sz="1400" kern="1200" dirty="0">
              <a:solidFill>
                <a:prstClr val="white"/>
              </a:solidFill>
              <a:ea typeface="+mj-ea"/>
            </a:endParaRPr>
          </a:p>
        </p:txBody>
      </p:sp>
    </p:spTree>
    <p:extLst>
      <p:ext uri="{BB962C8B-B14F-4D97-AF65-F5344CB8AC3E}">
        <p14:creationId xmlns:p14="http://schemas.microsoft.com/office/powerpoint/2010/main" val="1208342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20130703 Research Event_Segmentation Example handout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16590</TotalTime>
  <Words>6434</Words>
  <Application>Microsoft Macintosh PowerPoint</Application>
  <PresentationFormat>On-screen Show (4:3)</PresentationFormat>
  <Paragraphs>609</Paragraphs>
  <Slides>65</Slides>
  <Notes>53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20130703 Research Event_Segmentation Example handouts</vt:lpstr>
      <vt:lpstr>PowerPoint Presentation</vt:lpstr>
      <vt:lpstr>PowerPoint Presentation</vt:lpstr>
      <vt:lpstr>Introduction Research objectives</vt:lpstr>
      <vt:lpstr>Introduction Methodology and survey details</vt:lpstr>
      <vt:lpstr>Introduction Sample demographic summary</vt:lpstr>
      <vt:lpstr>PowerPoint Presentation</vt:lpstr>
      <vt:lpstr>PowerPoint Presentation</vt:lpstr>
      <vt:lpstr>Three out of five respondents are aged between 18 and 21 years, and the latter is the average age overall  </vt:lpstr>
      <vt:lpstr>The majority of the sample are from England </vt:lpstr>
      <vt:lpstr>There is an evident gender bias within the sample, with just under three-quarters being female.  </vt:lpstr>
      <vt:lpstr>A wide range of universities are attended by respondents, across all regions.   Leeds Beckett University has the greatest number of respondents attending it. </vt:lpstr>
      <vt:lpstr>98% state that their workstage is not withdrawn </vt:lpstr>
      <vt:lpstr>A range of year groups are represented, with three out of ten being in their first year.  6% report that they have either suspended or withdrawn from their studies</vt:lpstr>
      <vt:lpstr>Almost seven out of ten (69%) identify as being white</vt:lpstr>
      <vt:lpstr>A broad range of subjects are studied, with social studies being the most popular amongst the chosen list</vt:lpstr>
      <vt:lpstr>One in five of respondents have been in local authority care</vt:lpstr>
      <vt:lpstr>PowerPoint Presentation</vt:lpstr>
      <vt:lpstr>Their specific course content and structure is the main driver for choosing their university, followed by the institution’s location</vt:lpstr>
      <vt:lpstr>Almost three out of five respondents live in rented accommodation, and 26% live in halls of residence.  </vt:lpstr>
      <vt:lpstr>The primary reason given for choice of accommodation is affordability.  Other popular answers relate to proximity to their university, the wish to live with family, a partner or friends, and simply a lack of choice about where to live.</vt:lpstr>
      <vt:lpstr>Lesser themes included the opportunity to meet new people, the need for support and security, the desire for personal space, the flexibility of the housing contract and the wish to experience a normal student lifestyle.</vt:lpstr>
      <vt:lpstr>PowerPoint Presentation</vt:lpstr>
      <vt:lpstr>Over two-thirds of students report that they moved away from home in order to start higher education.</vt:lpstr>
      <vt:lpstr>Four out of five respondents were estranged from both parents when they were 18 years or younger</vt:lpstr>
      <vt:lpstr>Almost three quarters of respondents were estranged from their parents during their secondary or further education</vt:lpstr>
      <vt:lpstr>15% of respondents were registered homeless before starting their course, with likelihood increasing with females.  </vt:lpstr>
      <vt:lpstr>The majority of respondents have not registered homeless during their course </vt:lpstr>
      <vt:lpstr>The main reasons people gave for registering as homeless or considering this were that they had lost their housing or been kicked out (often by family), that they found themselves living on other people’s sofas, or that they could not pay for accommodation.</vt:lpstr>
      <vt:lpstr>PowerPoint Presentation</vt:lpstr>
      <vt:lpstr>Over half of respondents do not consider the current support package offered by Students Finance to be sufficient</vt:lpstr>
      <vt:lpstr>Respondents report that they don’t have enough money to cover their living and academic costs, and often have to work in tandem with their students.  They are also at a disadvantage as they cannot reap the human capital from their parents like other students</vt:lpstr>
      <vt:lpstr>61% of respondents reported seeking advice and information to help with their student finance application</vt:lpstr>
      <vt:lpstr>Calling Student Finance directly is the preferred method of obtaining information or advice to complete their application</vt:lpstr>
      <vt:lpstr>Receiving information and advice, to help with their student finance application, from their school or teacher is both high in terms of engagement and their perceived helpfulness.  Second to this, they do  report utilising their university or college contacts, which receive positive levels of satisfaction</vt:lpstr>
      <vt:lpstr>Respondents found that the people and websites that they dealt with did not give enough specific detail on estrangement.  They also felt that there was a large amount of unclear or conflicting information, and that it could be difficult to access.  </vt:lpstr>
      <vt:lpstr>Almost two thirds of students found it difficult to access financial support from Student Finance</vt:lpstr>
      <vt:lpstr>The most common complaint of accessing finance was the amount and type of proof required for their application.  Some also commented on the difficulty and length of the process, which leads to escalated stress and delay in payment.  A few recognised it to be a more positive experience, appreciating it for its simplicity</vt:lpstr>
      <vt:lpstr>The complex nature of the process and the lack of comprehension leads to a delay in a payment. The inherent stress has further negative ramifications, such as the possibilities of leaving their course.  There is a sense that there is a lack of compassion from the system</vt:lpstr>
      <vt:lpstr>PowerPoint Presentation</vt:lpstr>
      <vt:lpstr>96% of respondents have applied for student finance online</vt:lpstr>
      <vt:lpstr>Two out of five respondents express that they found it difficult to fit their circumstance into the given options of the Student Finance online application</vt:lpstr>
      <vt:lpstr>Difficulties with the online application hinged on a need for clearer and more nuanced categories to choose from, followed closely by the amount and type of proof required.  There was a recurrent feeling that each case was unique and not suited to a reductive tick box exercise</vt:lpstr>
      <vt:lpstr>61% of respondents called for help when completing their application</vt:lpstr>
      <vt:lpstr>Telephone enquiries largely concerned the type of evidence required to support their application.  Second this, respondents were curious to know what they’re entitled to</vt:lpstr>
      <vt:lpstr>Many respondents reported having no difficulties with the language.  Of those who did face problems, it was largely to do with the terminology used and instances where categories were too general or narrow.  Opportunity exists to offer clear definitions and explanations of labels commonly used in bureaucracy but not necessarily understood by the students</vt:lpstr>
      <vt:lpstr>PowerPoint Presentation</vt:lpstr>
      <vt:lpstr>Respondents access some of the support structures available from their institution, but there is potentially an opportunity for these to be more fully utilised.  Only a third have received help with their student finance application, despite their reported experiences of this process being one of stress and difficulty</vt:lpstr>
      <vt:lpstr>Almost two-thirds of sought financial assistance in the form of bursaries, grants and loans</vt:lpstr>
      <vt:lpstr>Two out of five respondents report that they access counselling and wellbeing services, with experiences varying vastly.  Considering the stress that many estranged students face, the number who use such pastoral care is surprisingly small, suggesting there is a need for greater engagement</vt:lpstr>
      <vt:lpstr>Respondents previously reported that they had struggled to decipher the application process and what documents were needed, yet only a third access support with the process.  Accommodation is a foundational requisite, according to Maslow’s hierarchy, but only just over a quarter have received help with it</vt:lpstr>
      <vt:lpstr>Almost two fifths respond that they simply don’t know what support services are available at their university.  29% state that they have not needed support</vt:lpstr>
      <vt:lpstr>PowerPoint Presentation</vt:lpstr>
      <vt:lpstr>14% of respondents have suspended or deferred their current course, and over a quarter have considered doing so</vt:lpstr>
      <vt:lpstr>Financial stress is the main driver of withdrawing from their current course, followed by health issues and wellbeing</vt:lpstr>
      <vt:lpstr>Financial difficulties, and the corresponding stress that ensues, is the main factor for considering withdrawing from their course.  Reasons given reflect those given my students have actual done so, suggesting there is a need to respond to and pre-empt these issues with estranged students </vt:lpstr>
      <vt:lpstr>86% of respondents report that their experience of higher education has been, at least, ‘reasonable’, and over half are categorically positive about it</vt:lpstr>
      <vt:lpstr>PowerPoint Presentation</vt:lpstr>
      <vt:lpstr>45% of respondents express that they have been satisfied with their experience of applying for student finance in 2014~15</vt:lpstr>
      <vt:lpstr>PowerPoint Presentation</vt:lpstr>
      <vt:lpstr>Estranged students are able to suggest various opportunities to improve the application process.  The phase of providing evidence appears to be what causes most stress and anguish, and it is thought that it should be made more obvious what is needed, with one submission needed and a wider range of accepted documents to prove estrangement</vt:lpstr>
      <vt:lpstr>Some respondents report engaging with current support service, but there are suggestions to make these resources more widely known and nuanced to their situation.  Financial support with accommodation and course costs are also proffered</vt:lpstr>
      <vt:lpstr>Student suggest that more communication methods could be employed for successful dissemination and engagement.  A lack of knowledge and understanding of what is available is a worry, so regular communications are suggested to clearly outline what they are entitled to</vt:lpstr>
      <vt:lpstr>PowerPoint Presentation</vt:lpstr>
      <vt:lpstr>Half of respondents are interested in participating in subsequent research about family estrangement</vt:lpstr>
      <vt:lpstr>PowerPoint Presentation</vt:lpstr>
    </vt:vector>
  </TitlesOfParts>
  <Company>NUS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Becca Bland</cp:lastModifiedBy>
  <cp:revision>2219</cp:revision>
  <dcterms:created xsi:type="dcterms:W3CDTF">2014-07-01T09:19:13Z</dcterms:created>
  <dcterms:modified xsi:type="dcterms:W3CDTF">2015-09-16T15:16:02Z</dcterms:modified>
</cp:coreProperties>
</file>